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307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313" r:id="rId16"/>
    <p:sldId id="297" r:id="rId17"/>
    <p:sldId id="308" r:id="rId18"/>
    <p:sldId id="309" r:id="rId19"/>
    <p:sldId id="310" r:id="rId20"/>
    <p:sldId id="311" r:id="rId21"/>
    <p:sldId id="312" r:id="rId22"/>
    <p:sldId id="305" r:id="rId23"/>
    <p:sldId id="283" r:id="rId24"/>
    <p:sldId id="284" r:id="rId25"/>
    <p:sldId id="285" r:id="rId26"/>
    <p:sldId id="286" r:id="rId27"/>
    <p:sldId id="295" r:id="rId28"/>
    <p:sldId id="296" r:id="rId29"/>
  </p:sldIdLst>
  <p:sldSz cx="10969625" cy="6170613"/>
  <p:notesSz cx="6858000" cy="9144000"/>
  <p:custDataLst>
    <p:tags r:id="rId3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290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4" userDrawn="1">
          <p15:clr>
            <a:srgbClr val="FBAE40"/>
          </p15:clr>
        </p15:guide>
        <p15:guide id="6" orient="horz" pos="34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 userDrawn="1">
          <p15:clr>
            <a:srgbClr val="FBAE40"/>
          </p15:clr>
        </p15:guide>
        <p15:guide id="2" pos="6491" userDrawn="1">
          <p15:clr>
            <a:srgbClr val="FBAE40"/>
          </p15:clr>
        </p15:guide>
        <p15:guide id="3" orient="horz" pos="2088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155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250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Belső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TT/SEA-MKT | 2020-06-22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Robert Bosch Kft. 2020.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23" r:id="rId17"/>
    <p:sldLayoutId id="2147483734" r:id="rId18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chfutes.hu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youtu.be/abqlkEUt8-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chfutes.hu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chfutes.hu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artnerprogram@hu.bosch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200" y="2602898"/>
            <a:ext cx="9200649" cy="1891464"/>
          </a:xfrm>
        </p:spPr>
        <p:txBody>
          <a:bodyPr lIns="0" tIns="0" rIns="0" bIns="0" anchor="t">
            <a:normAutofit/>
          </a:bodyPr>
          <a:lstStyle/>
          <a:p>
            <a:r>
              <a:rPr lang="hu-HU" sz="5400" dirty="0"/>
              <a:t>ÚTMUTATÓ A PARTNER PROGRAM FELÜLETHEZ</a:t>
            </a:r>
            <a:endParaRPr lang="de-DE" sz="5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D3E28AA-81C4-EF96-F2EF-6B9A08C923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47200" y="4211782"/>
            <a:ext cx="9391127" cy="1283717"/>
          </a:xfrm>
        </p:spPr>
        <p:txBody>
          <a:bodyPr>
            <a:normAutofit/>
          </a:bodyPr>
          <a:lstStyle/>
          <a:p>
            <a:r>
              <a:rPr lang="hu-HU" dirty="0">
                <a:hlinkClick r:id="rId3"/>
              </a:rPr>
              <a:t>www.boschfutes.hu</a:t>
            </a:r>
            <a:endParaRPr lang="hu-HU" dirty="0"/>
          </a:p>
          <a:p>
            <a:r>
              <a:rPr lang="hu-HU" dirty="0"/>
              <a:t>A regisztrációs videót az alábbi linken megtekintheti: </a:t>
            </a:r>
          </a:p>
          <a:p>
            <a:r>
              <a:rPr lang="hu-HU" dirty="0">
                <a:hlinkClick r:id="rId4"/>
              </a:rPr>
              <a:t>https://youtu.be/abqlkEUt8-8</a:t>
            </a:r>
            <a:r>
              <a:rPr lang="hu-HU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78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Cég regisztrálása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232" y="1862080"/>
            <a:ext cx="3239447" cy="2302877"/>
          </a:xfrm>
        </p:spPr>
        <p:txBody>
          <a:bodyPr lIns="0" tIns="0" rIns="0" bIns="0"/>
          <a:lstStyle/>
          <a:p>
            <a:r>
              <a:rPr lang="hu-HU" dirty="0">
                <a:solidFill>
                  <a:srgbClr val="000000"/>
                </a:solidFill>
              </a:rPr>
              <a:t>Személyes profil készítését követően tovább lehet menni a Cég regisztrációjára</a:t>
            </a:r>
          </a:p>
          <a:p>
            <a:r>
              <a:rPr lang="hu-HU" dirty="0">
                <a:solidFill>
                  <a:srgbClr val="000000"/>
                </a:solidFill>
              </a:rPr>
              <a:t>A következő felületen kell megadni a vállalat adatait annak regisztrációja érdekében.</a:t>
            </a:r>
          </a:p>
          <a:p>
            <a:r>
              <a:rPr lang="hu-HU" dirty="0">
                <a:solidFill>
                  <a:srgbClr val="FF0000"/>
                </a:solidFill>
              </a:rPr>
              <a:t>A csillaggal jelölt soroknál az adat megadása kötelező </a:t>
            </a:r>
            <a:r>
              <a:rPr lang="hu-HU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09" y="648000"/>
            <a:ext cx="6450737" cy="4902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C310309-56C1-3029-1E41-1D4C61BC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9D15098-1C02-A56A-125C-15C2B019B313}"/>
              </a:ext>
            </a:extLst>
          </p:cNvPr>
          <p:cNvSpPr txBox="1"/>
          <p:nvPr/>
        </p:nvSpPr>
        <p:spPr>
          <a:xfrm>
            <a:off x="493490" y="1036800"/>
            <a:ext cx="4739944" cy="91440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Ha Ön most először regisztrál céget a Partner Programra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79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endParaRPr lang="hu-HU" dirty="0"/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232" y="1425600"/>
            <a:ext cx="3364843" cy="3144860"/>
          </a:xfrm>
        </p:spPr>
        <p:txBody>
          <a:bodyPr lIns="0" tIns="0" rIns="0" bIns="0"/>
          <a:lstStyle/>
          <a:p>
            <a:r>
              <a:rPr lang="hu-HU" dirty="0">
                <a:solidFill>
                  <a:srgbClr val="000000"/>
                </a:solidFill>
              </a:rPr>
              <a:t>Az adatok kitöltését követően a jobb oldalt látható felület fog megjelenni. Ez idő alatt adatait rögzítjük a Bosch rendszerében. Ez munkaidő alatt pár percet vehet igénybe, egyéb időben pedig a következő munkanapon. </a:t>
            </a:r>
            <a:r>
              <a:rPr lang="hu-HU" sz="3200" dirty="0">
                <a:solidFill>
                  <a:srgbClr val="000000"/>
                </a:solidFill>
              </a:rPr>
              <a:t>!</a:t>
            </a:r>
          </a:p>
          <a:p>
            <a:r>
              <a:rPr lang="hu-HU" dirty="0">
                <a:solidFill>
                  <a:srgbClr val="FF0000"/>
                </a:solidFill>
              </a:rPr>
              <a:t>Ezt követően ugyancsak egy e-mail kerül kiküldésre az Ön által megadott e-mail címre.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05" y="2090606"/>
            <a:ext cx="7032107" cy="246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739A374-5E34-F1BA-B401-A66A050F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0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30" y="1028369"/>
            <a:ext cx="7521251" cy="4620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907" y="66459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Vállalat érvényesítés I.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 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349345" y="1363815"/>
            <a:ext cx="2635440" cy="4435170"/>
          </a:xfrm>
        </p:spPr>
        <p:txBody>
          <a:bodyPr lIns="0" tIns="0" rIns="0" bIns="0"/>
          <a:lstStyle/>
          <a:p>
            <a:r>
              <a:rPr lang="hu-HU" sz="1600" dirty="0">
                <a:solidFill>
                  <a:srgbClr val="000000"/>
                </a:solidFill>
              </a:rPr>
              <a:t>A vállalat regisztrációját követően visszatérünk a kezdőoldalra, ami a következőképp fog kinézni: </a:t>
            </a:r>
          </a:p>
          <a:p>
            <a:r>
              <a:rPr lang="hu-HU" sz="1600" dirty="0">
                <a:solidFill>
                  <a:srgbClr val="FF0000"/>
                </a:solidFill>
              </a:rPr>
              <a:t>Láthatjuk hogy a „cég regisztrálása” gomb eltűnt</a:t>
            </a:r>
          </a:p>
          <a:p>
            <a:r>
              <a:rPr lang="hu-HU" sz="1600" dirty="0">
                <a:solidFill>
                  <a:srgbClr val="000000"/>
                </a:solidFill>
              </a:rPr>
              <a:t>Továbbiakban a felületen a vevő száma </a:t>
            </a:r>
            <a:r>
              <a:rPr lang="hu-HU" sz="1600" dirty="0">
                <a:solidFill>
                  <a:srgbClr val="FF0000"/>
                </a:solidFill>
              </a:rPr>
              <a:t>(SAP száma) </a:t>
            </a:r>
            <a:r>
              <a:rPr lang="hu-HU" sz="1600" dirty="0">
                <a:solidFill>
                  <a:srgbClr val="000000"/>
                </a:solidFill>
              </a:rPr>
              <a:t>és irányítószáma megadásával véglegesítheti a regisztrációt az </a:t>
            </a:r>
            <a:r>
              <a:rPr lang="hu-HU" sz="1600" dirty="0">
                <a:solidFill>
                  <a:srgbClr val="FF0000"/>
                </a:solidFill>
              </a:rPr>
              <a:t>„Adatok ellenőrzése” </a:t>
            </a:r>
            <a:r>
              <a:rPr lang="hu-HU" sz="1600" dirty="0">
                <a:solidFill>
                  <a:srgbClr val="000000"/>
                </a:solidFill>
              </a:rPr>
              <a:t>gombra kattintva.</a:t>
            </a:r>
            <a:r>
              <a:rPr lang="hu-HU" sz="2800" dirty="0">
                <a:solidFill>
                  <a:srgbClr val="000000"/>
                </a:solidFill>
              </a:rPr>
              <a:t> 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629150" y="2571750"/>
            <a:ext cx="4448175" cy="153352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4733925" y="3581400"/>
            <a:ext cx="361950" cy="5238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6315075" y="3581400"/>
            <a:ext cx="695325" cy="523875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F316E15-7867-0E64-9B1C-DCD670D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50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12" y="1028369"/>
            <a:ext cx="7521251" cy="4620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163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Vállalat érvényesítés II.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349344" y="1036800"/>
            <a:ext cx="2643167" cy="4762185"/>
          </a:xfrm>
        </p:spPr>
        <p:txBody>
          <a:bodyPr lIns="0" tIns="0" rIns="0" bIns="0"/>
          <a:lstStyle/>
          <a:p>
            <a:r>
              <a:rPr lang="hu-HU" sz="2000" dirty="0">
                <a:solidFill>
                  <a:srgbClr val="000000"/>
                </a:solidFill>
              </a:rPr>
              <a:t>Amennyiben Ön benne van az SAP adatbázisunkban, a számát Tőlünk fogja emailben megkapni. </a:t>
            </a:r>
          </a:p>
          <a:p>
            <a:r>
              <a:rPr lang="hu-HU" sz="2000" dirty="0">
                <a:solidFill>
                  <a:srgbClr val="000000"/>
                </a:solidFill>
              </a:rPr>
              <a:t>Ha nincs benne, akkor egy Vevői adatlapot fogunk küldeni, melyet kitöltve és lepecsételve kell visszaküldenie számunkra.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629150" y="2571750"/>
            <a:ext cx="4448175" cy="153352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4733925" y="3581400"/>
            <a:ext cx="361950" cy="5238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6315075" y="3581400"/>
            <a:ext cx="695325" cy="523875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F316E15-7867-0E64-9B1C-DCD670D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13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21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">
            <a:extLst>
              <a:ext uri="{FF2B5EF4-FFF2-40B4-BE49-F238E27FC236}">
                <a16:creationId xmlns:a16="http://schemas.microsoft.com/office/drawing/2014/main" id="{55727080-EF90-94A5-3323-0344B45FC07E}"/>
              </a:ext>
            </a:extLst>
          </p:cNvPr>
          <p:cNvSpPr txBox="1">
            <a:spLocks/>
          </p:cNvSpPr>
          <p:nvPr/>
        </p:nvSpPr>
        <p:spPr>
          <a:xfrm>
            <a:off x="702300" y="944795"/>
            <a:ext cx="10558800" cy="150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/>
              <a:t>A régi felület megszűnt. A Partner Program kizárólag a </a:t>
            </a: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WWW.BOSCHFUTES.HU</a:t>
            </a:r>
            <a:r>
              <a:rPr lang="hu-HU" dirty="0"/>
              <a:t> oldalon érhető el.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22" name="chapter_conv">
            <a:extLst>
              <a:ext uri="{FF2B5EF4-FFF2-40B4-BE49-F238E27FC236}">
                <a16:creationId xmlns:a16="http://schemas.microsoft.com/office/drawing/2014/main" id="{9A433EA5-9D20-55C4-7E88-7915C907A0AB}"/>
              </a:ext>
            </a:extLst>
          </p:cNvPr>
          <p:cNvSpPr txBox="1">
            <a:spLocks/>
          </p:cNvSpPr>
          <p:nvPr/>
        </p:nvSpPr>
        <p:spPr>
          <a:xfrm>
            <a:off x="205199" y="259200"/>
            <a:ext cx="10558800" cy="38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33" rtl="0" eaLnBrk="1" latinLnBrk="0" hangingPunct="1">
              <a:lnSpc>
                <a:spcPct val="89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kern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983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562" indent="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745" indent="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b="1" dirty="0"/>
              <a:t>Kezdő lépések-Régi tagoknak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422B4A7-9202-3276-2D22-A1E01D51D4BB}"/>
              </a:ext>
            </a:extLst>
          </p:cNvPr>
          <p:cNvSpPr txBox="1"/>
          <p:nvPr/>
        </p:nvSpPr>
        <p:spPr>
          <a:xfrm>
            <a:off x="493489" y="2060607"/>
            <a:ext cx="4991323" cy="1255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 defTabSz="914333"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000000"/>
                </a:solidFill>
                <a:latin typeface="+mn-lt"/>
              </a:rPr>
              <a:t>Első lépés: </a:t>
            </a:r>
            <a:r>
              <a:rPr lang="hu-HU" sz="2800" dirty="0">
                <a:solidFill>
                  <a:srgbClr val="000000"/>
                </a:solidFill>
                <a:latin typeface="+mn-lt"/>
              </a:rPr>
              <a:t>Kattintson a </a:t>
            </a:r>
            <a:r>
              <a:rPr lang="hu-HU" sz="2800" dirty="0">
                <a:solidFill>
                  <a:srgbClr val="FF0000"/>
                </a:solidFill>
                <a:latin typeface="+mn-lt"/>
              </a:rPr>
              <a:t>„Jelentkezzen be most”-ra </a:t>
            </a:r>
          </a:p>
          <a:p>
            <a:pPr marL="457200" marR="0" indent="-457200" defTabSz="914333"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tabLst/>
            </a:pP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A4FC123D-1783-9C54-A5B6-9FE57CB3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20" y="2060607"/>
            <a:ext cx="5342534" cy="299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Jobbra nyíl 5">
            <a:extLst>
              <a:ext uri="{FF2B5EF4-FFF2-40B4-BE49-F238E27FC236}">
                <a16:creationId xmlns:a16="http://schemas.microsoft.com/office/drawing/2014/main" id="{4768DB89-325B-268C-B436-DE38E61840E4}"/>
              </a:ext>
            </a:extLst>
          </p:cNvPr>
          <p:cNvSpPr/>
          <p:nvPr/>
        </p:nvSpPr>
        <p:spPr>
          <a:xfrm>
            <a:off x="6704524" y="4175197"/>
            <a:ext cx="792375" cy="3143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ia számának helye 3">
            <a:extLst>
              <a:ext uri="{FF2B5EF4-FFF2-40B4-BE49-F238E27FC236}">
                <a16:creationId xmlns:a16="http://schemas.microsoft.com/office/drawing/2014/main" id="{5F83664C-E5BF-09A2-C4EA-E1527B79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14</a:t>
            </a:fld>
            <a:endParaRPr lang="en-US" noProof="1"/>
          </a:p>
        </p:txBody>
      </p:sp>
      <p:pic>
        <p:nvPicPr>
          <p:cNvPr id="27" name="Ábra 26" descr="Felkiáltójel egyszínű kitöltéssel">
            <a:extLst>
              <a:ext uri="{FF2B5EF4-FFF2-40B4-BE49-F238E27FC236}">
                <a16:creationId xmlns:a16="http://schemas.microsoft.com/office/drawing/2014/main" id="{777C02D4-D8D0-A582-8463-32E776D50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90" y="858038"/>
            <a:ext cx="914400" cy="914400"/>
          </a:xfrm>
          <a:prstGeom prst="rect">
            <a:avLst/>
          </a:prstGeom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id="{76D7C47A-3EC1-A405-90F9-8F341C221AA9}"/>
              </a:ext>
            </a:extLst>
          </p:cNvPr>
          <p:cNvSpPr txBox="1"/>
          <p:nvPr/>
        </p:nvSpPr>
        <p:spPr>
          <a:xfrm>
            <a:off x="1080914" y="3274844"/>
            <a:ext cx="3343564" cy="1784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400" b="1" dirty="0">
                <a:solidFill>
                  <a:srgbClr val="FF0000"/>
                </a:solidFill>
              </a:rPr>
              <a:t>Amennyiben Ön nem régi felhasználó, kérem ugorjon a 21. diára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0" name="Ábra 29" descr="Felkiáltójel egyszínű kitöltéssel">
            <a:extLst>
              <a:ext uri="{FF2B5EF4-FFF2-40B4-BE49-F238E27FC236}">
                <a16:creationId xmlns:a16="http://schemas.microsoft.com/office/drawing/2014/main" id="{311732A4-6920-A9C5-E948-A6B11F0F0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84024" y="3315855"/>
            <a:ext cx="1355025" cy="1355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30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58B2B4C4-CD04-C45D-499E-73DE35F1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5" y="1593969"/>
            <a:ext cx="6472844" cy="28389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Bejelentkezés/regisztráció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lépések-Régi tagoknak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199" y="1534723"/>
            <a:ext cx="4262467" cy="1245864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hu-HU" sz="3600" dirty="0">
                <a:solidFill>
                  <a:srgbClr val="000000"/>
                </a:solidFill>
              </a:rPr>
              <a:t>Második lépés: A megnyíló felületen írja be az email címét, majd kattintson a „</a:t>
            </a:r>
            <a:r>
              <a:rPr lang="hu-HU" sz="3600" dirty="0">
                <a:solidFill>
                  <a:srgbClr val="FF0000"/>
                </a:solidFill>
              </a:rPr>
              <a:t>Folytatás</a:t>
            </a:r>
            <a:r>
              <a:rPr lang="hu-HU" sz="3600" dirty="0"/>
              <a:t>”</a:t>
            </a:r>
            <a:r>
              <a:rPr lang="hu-HU" sz="3600" dirty="0">
                <a:solidFill>
                  <a:srgbClr val="000000"/>
                </a:solidFill>
              </a:rPr>
              <a:t> gombra 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6469631" y="2909093"/>
            <a:ext cx="209550" cy="35242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964596" y="3013452"/>
            <a:ext cx="326559" cy="2095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7BB192-DC74-13CF-C14F-994ADF1A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15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54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74516D64-2FB3-C455-7246-C09DCE3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0" y="1651711"/>
            <a:ext cx="8968776" cy="4014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Regisztráció a </a:t>
            </a:r>
            <a:r>
              <a:rPr lang="hu-HU" dirty="0" err="1"/>
              <a:t>SingleKeyID</a:t>
            </a:r>
            <a:r>
              <a:rPr lang="hu-HU" dirty="0"/>
              <a:t>-ra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171450" y="22791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lépések-Régi tagoknak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2091153" y="4437860"/>
            <a:ext cx="693348" cy="3003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D21619-DA99-A147-6B87-AD8011AF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16</a:t>
            </a:fld>
            <a:endParaRPr lang="en-US" noProof="1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2E2CACC-9803-31A0-656D-FA91A84E713C}"/>
              </a:ext>
            </a:extLst>
          </p:cNvPr>
          <p:cNvSpPr txBox="1"/>
          <p:nvPr/>
        </p:nvSpPr>
        <p:spPr>
          <a:xfrm>
            <a:off x="205199" y="1029820"/>
            <a:ext cx="8892486" cy="314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Kattintson a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ED0007"/>
                </a:solidFill>
                <a:effectLst/>
                <a:uLnTx/>
                <a:uFillTx/>
              </a:rPr>
              <a:t>„Regisztráció”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gombra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68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25656E2D-1C5A-57D1-08A4-95352685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55" y="1438374"/>
            <a:ext cx="7893170" cy="32938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Regisztráció a </a:t>
            </a:r>
            <a:r>
              <a:rPr lang="hu-HU" dirty="0" err="1"/>
              <a:t>SingleKeyID</a:t>
            </a:r>
            <a:r>
              <a:rPr lang="hu-HU" dirty="0"/>
              <a:t>-ra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171450" y="22791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lépések-Régi tagoknak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171451" y="1232688"/>
            <a:ext cx="2649387" cy="2890737"/>
          </a:xfrm>
        </p:spPr>
        <p:txBody>
          <a:bodyPr lIns="0" tIns="0" rIns="0" bIns="0"/>
          <a:lstStyle/>
          <a:p>
            <a:r>
              <a:rPr lang="hu-HU" sz="2000" dirty="0"/>
              <a:t>Az e-mail cím és a jelszó megadása valamint a  Használati Feltételek és Adatvédelmi Szabályzat elfogadásával létre jön a regisztráció.</a:t>
            </a:r>
          </a:p>
        </p:txBody>
      </p:sp>
      <p:sp>
        <p:nvSpPr>
          <p:cNvPr id="6" name="Téglalap 5"/>
          <p:cNvSpPr/>
          <p:nvPr/>
        </p:nvSpPr>
        <p:spPr>
          <a:xfrm>
            <a:off x="205199" y="4139238"/>
            <a:ext cx="4494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Fontos, hogy a jelszó tartalmazza a következőket</a:t>
            </a:r>
            <a:r>
              <a:rPr lang="hu-HU" dirty="0"/>
              <a:t>: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legalább 8 karakter, nagy- és kisbetűk, illetve számok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2734334" y="3448879"/>
            <a:ext cx="428625" cy="1619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2376328" y="2706029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D21619-DA99-A147-6B87-AD8011AF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17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28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A49CA4A3-FB15-3EEB-C42A-D30B5E10E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82" y="259200"/>
            <a:ext cx="7463517" cy="311253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0785C96-2592-4F2D-5F26-41BA052F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08" y="3371733"/>
            <a:ext cx="4534103" cy="24470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Regisztráció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lépések-Régi tagoknak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232" y="1165905"/>
            <a:ext cx="3159070" cy="4652872"/>
          </a:xfrm>
        </p:spPr>
        <p:txBody>
          <a:bodyPr lIns="0" tIns="0" rIns="0" bIns="0"/>
          <a:lstStyle/>
          <a:p>
            <a:r>
              <a:rPr lang="hu-HU" sz="2000" dirty="0"/>
              <a:t>Ezt követően egy </a:t>
            </a:r>
            <a:r>
              <a:rPr lang="hu-HU" sz="2000" dirty="0">
                <a:solidFill>
                  <a:srgbClr val="FF0000"/>
                </a:solidFill>
              </a:rPr>
              <a:t>e-mail kerül kiküldésre egy 6 jegyű biztonsági kóddal</a:t>
            </a:r>
            <a:r>
              <a:rPr lang="hu-HU" sz="2000" dirty="0"/>
              <a:t>. Ezt az e-mailt nyissa meg. </a:t>
            </a:r>
            <a:r>
              <a:rPr lang="hu-HU" sz="2000" dirty="0">
                <a:solidFill>
                  <a:srgbClr val="FF0000"/>
                </a:solidFill>
              </a:rPr>
              <a:t>A e-mailben található biztonsági kódot írja be a regisztráció befejezéséhez</a:t>
            </a:r>
            <a:r>
              <a:rPr lang="hu-HU" sz="2000" dirty="0"/>
              <a:t>. Ez a kód minden esetben egyéni. Ezután kattintson a </a:t>
            </a:r>
            <a:r>
              <a:rPr lang="hu-HU" sz="2000" dirty="0">
                <a:solidFill>
                  <a:srgbClr val="FF0000"/>
                </a:solidFill>
              </a:rPr>
              <a:t>„Regisztráció befejezése” </a:t>
            </a:r>
            <a:r>
              <a:rPr lang="hu-HU" sz="2000" dirty="0"/>
              <a:t>gombra.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104CC0-EFC4-A4A8-F890-189E323A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18</a:t>
            </a:fld>
            <a:endParaRPr lang="en-US" noProof="1"/>
          </a:p>
        </p:txBody>
      </p:sp>
      <p:sp>
        <p:nvSpPr>
          <p:cNvPr id="11" name="Jobbra nyíl 9">
            <a:extLst>
              <a:ext uri="{FF2B5EF4-FFF2-40B4-BE49-F238E27FC236}">
                <a16:creationId xmlns:a16="http://schemas.microsoft.com/office/drawing/2014/main" id="{11AB530B-9DBB-8328-CDE5-892E20B6DA38}"/>
              </a:ext>
            </a:extLst>
          </p:cNvPr>
          <p:cNvSpPr/>
          <p:nvPr/>
        </p:nvSpPr>
        <p:spPr>
          <a:xfrm>
            <a:off x="3333080" y="2119433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1DDCC84-CA47-01BA-FE1A-AFAAEA46712E}"/>
              </a:ext>
            </a:extLst>
          </p:cNvPr>
          <p:cNvSpPr txBox="1"/>
          <p:nvPr/>
        </p:nvSpPr>
        <p:spPr>
          <a:xfrm>
            <a:off x="4043987" y="3657600"/>
            <a:ext cx="1440612" cy="690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Példa e-mail: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68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584C83DC-0D8C-6B55-6405-A6201364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277" y="882581"/>
            <a:ext cx="6636354" cy="36353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Bejelentkezés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lépések-Régi tagoknak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199" y="1159934"/>
            <a:ext cx="3297126" cy="4506466"/>
          </a:xfrm>
        </p:spPr>
        <p:txBody>
          <a:bodyPr lIns="0" tIns="0" rIns="0" bIns="0"/>
          <a:lstStyle/>
          <a:p>
            <a:r>
              <a:rPr lang="hu-HU" sz="2000" dirty="0">
                <a:solidFill>
                  <a:srgbClr val="000000"/>
                </a:solidFill>
              </a:rPr>
              <a:t>A kód sikeres beírása után a felület </a:t>
            </a:r>
            <a:r>
              <a:rPr lang="hu-HU" sz="2000" dirty="0" err="1">
                <a:solidFill>
                  <a:srgbClr val="000000"/>
                </a:solidFill>
              </a:rPr>
              <a:t>továbbirányítja</a:t>
            </a:r>
            <a:r>
              <a:rPr lang="hu-HU" sz="2000" dirty="0">
                <a:solidFill>
                  <a:srgbClr val="000000"/>
                </a:solidFill>
              </a:rPr>
              <a:t> majd a következő oldalra, ahol az alábbi sorokat kell bejelölni/kipipálni, és utána az elfogadás gombra (kék) kattintani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83D9B3-BE0F-1344-8334-D4100B34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19</a:t>
            </a:fld>
            <a:endParaRPr lang="en-US" noProof="1"/>
          </a:p>
        </p:txBody>
      </p:sp>
      <p:sp>
        <p:nvSpPr>
          <p:cNvPr id="12" name="Balra nyíl 5">
            <a:extLst>
              <a:ext uri="{FF2B5EF4-FFF2-40B4-BE49-F238E27FC236}">
                <a16:creationId xmlns:a16="http://schemas.microsoft.com/office/drawing/2014/main" id="{2DAF36D2-5252-20E8-0912-71363EBE1F09}"/>
              </a:ext>
            </a:extLst>
          </p:cNvPr>
          <p:cNvSpPr/>
          <p:nvPr/>
        </p:nvSpPr>
        <p:spPr>
          <a:xfrm>
            <a:off x="5484599" y="4052423"/>
            <a:ext cx="786805" cy="388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Jobbra nyíl 9">
            <a:extLst>
              <a:ext uri="{FF2B5EF4-FFF2-40B4-BE49-F238E27FC236}">
                <a16:creationId xmlns:a16="http://schemas.microsoft.com/office/drawing/2014/main" id="{7772A2B2-4422-2EB7-CB7F-527C93224A2D}"/>
              </a:ext>
            </a:extLst>
          </p:cNvPr>
          <p:cNvSpPr/>
          <p:nvPr/>
        </p:nvSpPr>
        <p:spPr>
          <a:xfrm>
            <a:off x="3186147" y="3491032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7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02300" y="944795"/>
            <a:ext cx="10558800" cy="1500025"/>
          </a:xfrm>
        </p:spPr>
        <p:txBody>
          <a:bodyPr lIns="0" tIns="0" rIns="0" bIns="0"/>
          <a:lstStyle/>
          <a:p>
            <a:r>
              <a:rPr lang="hu-HU" dirty="0"/>
              <a:t>A régi felület megszűnt. A Partner Program kizárólag a </a:t>
            </a: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WWW.BOSCHFUTES.HU</a:t>
            </a:r>
            <a:r>
              <a:rPr lang="hu-HU" dirty="0"/>
              <a:t> oldalon érhető el.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5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3489" y="2060607"/>
            <a:ext cx="4991323" cy="27874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 defTabSz="914333"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000000"/>
                </a:solidFill>
                <a:latin typeface="+mn-lt"/>
              </a:rPr>
              <a:t>Első lépés: </a:t>
            </a:r>
            <a:r>
              <a:rPr lang="hu-HU" sz="2800" dirty="0">
                <a:solidFill>
                  <a:srgbClr val="000000"/>
                </a:solidFill>
                <a:latin typeface="+mn-lt"/>
              </a:rPr>
              <a:t>Kattintson a </a:t>
            </a:r>
            <a:r>
              <a:rPr lang="hu-HU" sz="2800" dirty="0">
                <a:solidFill>
                  <a:srgbClr val="FF0000"/>
                </a:solidFill>
                <a:latin typeface="+mn-lt"/>
              </a:rPr>
              <a:t>„Jelentkezzen be most”-ra </a:t>
            </a:r>
          </a:p>
          <a:p>
            <a:pPr marL="457200" indent="-457200" defTabSz="914333"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hu-HU" sz="2800" dirty="0"/>
              <a:t>Ha Ön a régi felületet használó Partner és szeretné elérni az új felületen az adatait, lépjen tovább a 14. diára</a:t>
            </a:r>
            <a:endParaRPr lang="hu-HU" sz="2800" dirty="0">
              <a:solidFill>
                <a:srgbClr val="FF0000"/>
              </a:solidFill>
              <a:latin typeface="+mn-lt"/>
            </a:endParaRPr>
          </a:p>
          <a:p>
            <a:pPr marL="457200" marR="0" indent="-457200" defTabSz="914333"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tabLst/>
            </a:pPr>
            <a:endParaRPr lang="hu-HU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39" y="2060607"/>
            <a:ext cx="4537286" cy="254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Jobbra nyíl 5"/>
          <p:cNvSpPr/>
          <p:nvPr/>
        </p:nvSpPr>
        <p:spPr>
          <a:xfrm>
            <a:off x="6635687" y="3786641"/>
            <a:ext cx="792375" cy="3143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CA76F00-5E40-3AAE-5793-7C647FC8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8" name="Ábra 7" descr="Felkiáltójel egyszínű kitöltéssel">
            <a:extLst>
              <a:ext uri="{FF2B5EF4-FFF2-40B4-BE49-F238E27FC236}">
                <a16:creationId xmlns:a16="http://schemas.microsoft.com/office/drawing/2014/main" id="{F79C7F76-2724-0F87-FB69-A28EB3F3E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90" y="858038"/>
            <a:ext cx="914400" cy="914400"/>
          </a:xfrm>
          <a:prstGeom prst="rect">
            <a:avLst/>
          </a:prstGeom>
        </p:spPr>
      </p:pic>
      <p:pic>
        <p:nvPicPr>
          <p:cNvPr id="9" name="Ábra 8" descr="Felkiáltójel egyszínű kitöltéssel">
            <a:extLst>
              <a:ext uri="{FF2B5EF4-FFF2-40B4-BE49-F238E27FC236}">
                <a16:creationId xmlns:a16="http://schemas.microsoft.com/office/drawing/2014/main" id="{BFC46EE9-F20A-B954-6081-128FD671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51119" y="2932741"/>
            <a:ext cx="1847409" cy="1847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06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Régi rendszerben létező Partnernek az új felületre való regisztrációja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lépések-Régi tagoknak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99139" y="1425600"/>
            <a:ext cx="3220438" cy="4543899"/>
          </a:xfrm>
        </p:spPr>
        <p:txBody>
          <a:bodyPr lIns="0" tIns="0" rIns="0" bIns="0"/>
          <a:lstStyle/>
          <a:p>
            <a:r>
              <a:rPr lang="hu-HU" sz="1600" dirty="0">
                <a:solidFill>
                  <a:srgbClr val="000000"/>
                </a:solidFill>
              </a:rPr>
              <a:t> A felületen a vevő száma </a:t>
            </a:r>
            <a:r>
              <a:rPr lang="hu-HU" sz="1600" dirty="0">
                <a:solidFill>
                  <a:srgbClr val="FF0000"/>
                </a:solidFill>
              </a:rPr>
              <a:t>(SAP) </a:t>
            </a:r>
            <a:r>
              <a:rPr lang="hu-HU" sz="1600" dirty="0">
                <a:solidFill>
                  <a:srgbClr val="000000"/>
                </a:solidFill>
              </a:rPr>
              <a:t>és irányítószáma alapján az ön adata regisztrálásra kerül. Ez után kap egy visszajelző e-mailt.</a:t>
            </a:r>
          </a:p>
          <a:p>
            <a:r>
              <a:rPr lang="hu-HU" sz="1600" dirty="0">
                <a:solidFill>
                  <a:srgbClr val="FF0000"/>
                </a:solidFill>
              </a:rPr>
              <a:t>Fontos: Amennyiben Ön az SAP adatbázisunkban szerepel, az SAP számát meg fogja kapni e-mailben. Amennyiben nem szerepel az SAP adatbázisunkban, szükséges lesz egy vevői adatlap kitöltése, ennek kitöltésével tudjuk Önt létre hozni az SAP-ban és továbbítani az SAP számot a vállalat érvényesítéshez.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512854"/>
            <a:ext cx="6433275" cy="3951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Lekerekített téglalap 7"/>
          <p:cNvSpPr/>
          <p:nvPr/>
        </p:nvSpPr>
        <p:spPr>
          <a:xfrm>
            <a:off x="4629150" y="2571750"/>
            <a:ext cx="4448175" cy="153352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9F9A538-D78B-918D-8674-7CF62BA1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20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3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F1344BF2-0C7A-C352-DF42-281D629B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28" y="931328"/>
            <a:ext cx="7848271" cy="48192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Főoldal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Platform bemutatása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199" y="1532981"/>
            <a:ext cx="3776344" cy="3359163"/>
          </a:xfrm>
        </p:spPr>
        <p:txBody>
          <a:bodyPr lIns="0" tIns="0" rIns="0" bIns="0"/>
          <a:lstStyle/>
          <a:p>
            <a:r>
              <a:rPr lang="hu-HU" sz="2400" dirty="0">
                <a:solidFill>
                  <a:srgbClr val="000000"/>
                </a:solidFill>
              </a:rPr>
              <a:t>A már előzőleg említett bejelentkezés után a következő felület vár minket ha belépünk a Partner Programba.</a:t>
            </a:r>
          </a:p>
          <a:p>
            <a:r>
              <a:rPr lang="hu-HU" sz="2400" dirty="0">
                <a:solidFill>
                  <a:srgbClr val="000000"/>
                </a:solidFill>
              </a:rPr>
              <a:t>Itt találhatók a fő ikonok, amelyeket a partnerek leggyakrabban használnak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F6981-FC3D-55AA-85E1-03ABE945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21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64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BA7286B2-9B39-C2A3-BAD1-ED250311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2" y="1425600"/>
            <a:ext cx="8681608" cy="37336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Főoldal – Termékregisztráció (Szolgáltatás fül alatt)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Platform bemutatása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232" y="1518407"/>
            <a:ext cx="2702552" cy="3946393"/>
          </a:xfrm>
        </p:spPr>
        <p:txBody>
          <a:bodyPr lIns="0" tIns="0" rIns="0" bIns="0"/>
          <a:lstStyle/>
          <a:p>
            <a:r>
              <a:rPr lang="hu-HU" sz="2000" dirty="0">
                <a:solidFill>
                  <a:srgbClr val="000000"/>
                </a:solidFill>
              </a:rPr>
              <a:t>A Termékregisztráció alcím alatt tudja Ön regisztrálni a felszerelt termékek gyári számait.</a:t>
            </a:r>
          </a:p>
          <a:p>
            <a:r>
              <a:rPr lang="hu-HU" sz="2000" dirty="0">
                <a:solidFill>
                  <a:srgbClr val="000000"/>
                </a:solidFill>
              </a:rPr>
              <a:t>Továbbiakban itt jelennek meg eddig regisztrált termékeik és rá tudnak keresni eddigi regisztrált készülékeikre is.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7A4EC1-1614-7587-AB4A-5024B514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22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30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ACA8C181-3B14-65D9-1BAD-A037D3F19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72" y="1036800"/>
            <a:ext cx="8767653" cy="426955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Főoldal – Pontegyenleg (Szolgáltatás fül alatt) 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43457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Platform bemutatása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6490" y="1533887"/>
            <a:ext cx="2990550" cy="3534399"/>
          </a:xfrm>
        </p:spPr>
        <p:txBody>
          <a:bodyPr lIns="0" tIns="0" rIns="0" bIns="0"/>
          <a:lstStyle/>
          <a:p>
            <a:r>
              <a:rPr lang="hu-HU" sz="2400" dirty="0">
                <a:solidFill>
                  <a:srgbClr val="000000"/>
                </a:solidFill>
              </a:rPr>
              <a:t>Itt tudja megtekinteni eddig szerzett pontjait és pontegyenlegét </a:t>
            </a:r>
          </a:p>
          <a:p>
            <a:r>
              <a:rPr lang="hu-HU" sz="2400" dirty="0">
                <a:solidFill>
                  <a:srgbClr val="000000"/>
                </a:solidFill>
              </a:rPr>
              <a:t>Lehetősége van exportálni az adatokat és nyomon követni a pontkönyveléseket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04EE8F-DD36-A095-C70F-999E71DD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23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66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367F9DF-7C07-A642-FF16-510CE8A3D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82" y="1015974"/>
            <a:ext cx="6552867" cy="44488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Főoldal – Partnershop (Szolgáltatás fül alatt)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dirty="0"/>
              <a:t>Platform bemutatása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199" y="1544027"/>
            <a:ext cx="3054889" cy="3392718"/>
          </a:xfrm>
        </p:spPr>
        <p:txBody>
          <a:bodyPr lIns="0" tIns="0" rIns="0" bIns="0"/>
          <a:lstStyle/>
          <a:p>
            <a:r>
              <a:rPr lang="hu-HU" sz="2400" dirty="0">
                <a:solidFill>
                  <a:srgbClr val="000000"/>
                </a:solidFill>
              </a:rPr>
              <a:t>A Partnershopban az összegyűjtött pontokból tud vásárolni.</a:t>
            </a:r>
          </a:p>
          <a:p>
            <a:r>
              <a:rPr lang="hu-HU" sz="2400" dirty="0">
                <a:solidFill>
                  <a:srgbClr val="000000"/>
                </a:solidFill>
              </a:rPr>
              <a:t>A Termékek fül alatt böngészhet a jelenleg elérhető és levásárolható árucikkek között.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C068E8F-FF86-21D8-322C-6A4E3856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24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47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68BB1F6F-C751-5CD5-8455-F52D0333E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821554"/>
            <a:ext cx="7820169" cy="37440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Bolt – Megrendeléseim (Bolt fül alatt)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Platform bemutatása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232" y="1828800"/>
            <a:ext cx="2510259" cy="3635999"/>
          </a:xfrm>
        </p:spPr>
        <p:txBody>
          <a:bodyPr lIns="0" tIns="0" rIns="0" bIns="0"/>
          <a:lstStyle/>
          <a:p>
            <a:r>
              <a:rPr lang="hu-HU" sz="2800" dirty="0">
                <a:solidFill>
                  <a:srgbClr val="000000"/>
                </a:solidFill>
              </a:rPr>
              <a:t>Itt tekinthetők meg a megrendelt „ajándékok”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F888FCC-7E64-2928-5457-049CA4FA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25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27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706121" y="2623128"/>
            <a:ext cx="9557382" cy="2558738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hu-HU" dirty="0"/>
              <a:t>Elérhetőség: </a:t>
            </a: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partnerprogram@hu.bosch.com</a:t>
            </a:r>
            <a:br>
              <a:rPr lang="hu-HU" dirty="0"/>
            </a:br>
            <a:r>
              <a:rPr lang="hu-HU" dirty="0"/>
              <a:t>vagy keresse területi képviselő kollégáinkat</a:t>
            </a:r>
            <a:br>
              <a:rPr lang="hu-HU" dirty="0"/>
            </a:b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83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58B2B4C4-CD04-C45D-499E-73DE35F1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5" y="1593969"/>
            <a:ext cx="6472844" cy="28389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Bejelentkezés/regisztráció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199" y="1534723"/>
            <a:ext cx="4262467" cy="1245864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hu-HU" sz="3600" b="1" dirty="0">
                <a:solidFill>
                  <a:srgbClr val="000000"/>
                </a:solidFill>
              </a:rPr>
              <a:t>Második lépés: </a:t>
            </a:r>
            <a:r>
              <a:rPr lang="hu-HU" sz="3600" dirty="0">
                <a:solidFill>
                  <a:srgbClr val="000000"/>
                </a:solidFill>
              </a:rPr>
              <a:t>A megnyíló felületen írja be az email címét, majd kattintson a „</a:t>
            </a:r>
            <a:r>
              <a:rPr lang="hu-HU" sz="3600" dirty="0">
                <a:solidFill>
                  <a:srgbClr val="FF0000"/>
                </a:solidFill>
              </a:rPr>
              <a:t>Folytatás</a:t>
            </a:r>
            <a:r>
              <a:rPr lang="hu-HU" sz="3600" dirty="0"/>
              <a:t>”</a:t>
            </a:r>
            <a:r>
              <a:rPr lang="hu-HU" sz="3600" dirty="0">
                <a:solidFill>
                  <a:srgbClr val="000000"/>
                </a:solidFill>
              </a:rPr>
              <a:t> gombra 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6469631" y="2909093"/>
            <a:ext cx="209550" cy="35242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964596" y="3013452"/>
            <a:ext cx="326559" cy="2095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7BB192-DC74-13CF-C14F-994ADF1A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8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74516D64-2FB3-C455-7246-C09DCE3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0" y="1651711"/>
            <a:ext cx="8968776" cy="401468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Regisztráció a </a:t>
            </a:r>
            <a:r>
              <a:rPr lang="hu-HU" dirty="0" err="1"/>
              <a:t>SingleKeyID</a:t>
            </a:r>
            <a:r>
              <a:rPr lang="hu-HU" dirty="0"/>
              <a:t>-ra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171450" y="22791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2081918" y="4447096"/>
            <a:ext cx="693348" cy="3003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D21619-DA99-A147-6B87-AD8011AF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2E2CACC-9803-31A0-656D-FA91A84E713C}"/>
              </a:ext>
            </a:extLst>
          </p:cNvPr>
          <p:cNvSpPr txBox="1"/>
          <p:nvPr/>
        </p:nvSpPr>
        <p:spPr>
          <a:xfrm>
            <a:off x="493490" y="1174482"/>
            <a:ext cx="8892486" cy="314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457200" marR="0" indent="-45720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Kattintson a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ED0007"/>
                </a:solidFill>
                <a:effectLst/>
                <a:uLnTx/>
                <a:uFillTx/>
              </a:rPr>
              <a:t>„Regisztráció”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gombra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66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25656E2D-1C5A-57D1-08A4-95352685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55" y="1438374"/>
            <a:ext cx="7893170" cy="32938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Regisztráció a </a:t>
            </a:r>
            <a:r>
              <a:rPr lang="hu-HU" dirty="0" err="1"/>
              <a:t>SingleKeyID</a:t>
            </a:r>
            <a:r>
              <a:rPr lang="hu-HU" dirty="0"/>
              <a:t>-ra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171450" y="22791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171451" y="1232688"/>
            <a:ext cx="2649387" cy="2890737"/>
          </a:xfrm>
        </p:spPr>
        <p:txBody>
          <a:bodyPr lIns="0" tIns="0" rIns="0" bIns="0"/>
          <a:lstStyle/>
          <a:p>
            <a:r>
              <a:rPr lang="hu-HU" sz="2000" dirty="0"/>
              <a:t>Az e-mail cím és a jelszó megadása valamint a  Használati Feltételek és Adatvédelmi Szabályzat elfogadásával létre jön a regisztráció.</a:t>
            </a:r>
          </a:p>
        </p:txBody>
      </p:sp>
      <p:sp>
        <p:nvSpPr>
          <p:cNvPr id="6" name="Téglalap 5"/>
          <p:cNvSpPr/>
          <p:nvPr/>
        </p:nvSpPr>
        <p:spPr>
          <a:xfrm>
            <a:off x="349345" y="4132073"/>
            <a:ext cx="4494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Fontos, hogy a jelszó tartalmazza a következőket</a:t>
            </a:r>
            <a:r>
              <a:rPr lang="hu-HU" dirty="0"/>
              <a:t>: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legalább 8 karakter, nagy- és kisbetűk, illetve számok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2734334" y="3448879"/>
            <a:ext cx="428625" cy="1619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2376328" y="2706029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D21619-DA99-A147-6B87-AD8011AF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09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A49CA4A3-FB15-3EEB-C42A-D30B5E10E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827" y="402133"/>
            <a:ext cx="7463517" cy="311253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0785C96-2592-4F2D-5F26-41BA052F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08" y="3371733"/>
            <a:ext cx="4534103" cy="24470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Regisztráció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232" y="1165905"/>
            <a:ext cx="3159070" cy="4652872"/>
          </a:xfrm>
        </p:spPr>
        <p:txBody>
          <a:bodyPr lIns="0" tIns="0" rIns="0" bIns="0"/>
          <a:lstStyle/>
          <a:p>
            <a:r>
              <a:rPr lang="hu-HU" sz="2000" dirty="0"/>
              <a:t>Ezt követően egy </a:t>
            </a:r>
            <a:r>
              <a:rPr lang="hu-HU" sz="2000" dirty="0">
                <a:solidFill>
                  <a:srgbClr val="FF0000"/>
                </a:solidFill>
              </a:rPr>
              <a:t>e-mail kerül kiküldésre egy 6 jegyű biztonsági kóddal</a:t>
            </a:r>
            <a:r>
              <a:rPr lang="hu-HU" sz="2000" dirty="0"/>
              <a:t>. Ezt az e-mailt nyissa meg. </a:t>
            </a:r>
          </a:p>
          <a:p>
            <a:r>
              <a:rPr lang="hu-HU" sz="2000" dirty="0">
                <a:solidFill>
                  <a:srgbClr val="FF0000"/>
                </a:solidFill>
              </a:rPr>
              <a:t>Az e-mailben található biztonsági kódot írja be a regisztráció befejezéséhez</a:t>
            </a:r>
            <a:r>
              <a:rPr lang="hu-HU" sz="2000" dirty="0"/>
              <a:t>. Ez a kód minden esetben egyéni. </a:t>
            </a:r>
          </a:p>
          <a:p>
            <a:r>
              <a:rPr lang="hu-HU" sz="2000" dirty="0"/>
              <a:t>Ezután kattintson a </a:t>
            </a:r>
            <a:r>
              <a:rPr lang="hu-HU" sz="2000" dirty="0">
                <a:solidFill>
                  <a:srgbClr val="FF0000"/>
                </a:solidFill>
              </a:rPr>
              <a:t>„Regisztráció befejezése” </a:t>
            </a:r>
            <a:r>
              <a:rPr lang="hu-HU" sz="2000" dirty="0"/>
              <a:t>gombra.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104CC0-EFC4-A4A8-F890-189E323A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11" name="Jobbra nyíl 9">
            <a:extLst>
              <a:ext uri="{FF2B5EF4-FFF2-40B4-BE49-F238E27FC236}">
                <a16:creationId xmlns:a16="http://schemas.microsoft.com/office/drawing/2014/main" id="{11AB530B-9DBB-8328-CDE5-892E20B6DA38}"/>
              </a:ext>
            </a:extLst>
          </p:cNvPr>
          <p:cNvSpPr/>
          <p:nvPr/>
        </p:nvSpPr>
        <p:spPr>
          <a:xfrm>
            <a:off x="3301857" y="2319862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1DDCC84-CA47-01BA-FE1A-AFAAEA46712E}"/>
              </a:ext>
            </a:extLst>
          </p:cNvPr>
          <p:cNvSpPr txBox="1"/>
          <p:nvPr/>
        </p:nvSpPr>
        <p:spPr>
          <a:xfrm>
            <a:off x="4043987" y="3657600"/>
            <a:ext cx="1440612" cy="690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Példa e-mail: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89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584C83DC-0D8C-6B55-6405-A6201364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277" y="882581"/>
            <a:ext cx="6636354" cy="36353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Bejelentkezés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205199" y="1159934"/>
            <a:ext cx="3297126" cy="4506466"/>
          </a:xfrm>
        </p:spPr>
        <p:txBody>
          <a:bodyPr lIns="0" tIns="0" rIns="0" bIns="0"/>
          <a:lstStyle/>
          <a:p>
            <a:r>
              <a:rPr lang="hu-HU" sz="2000" dirty="0">
                <a:solidFill>
                  <a:srgbClr val="000000"/>
                </a:solidFill>
              </a:rPr>
              <a:t>A kód sikeres beírása után a felület </a:t>
            </a:r>
            <a:r>
              <a:rPr lang="hu-HU" sz="2000" dirty="0" err="1">
                <a:solidFill>
                  <a:srgbClr val="000000"/>
                </a:solidFill>
              </a:rPr>
              <a:t>továbbirányítja</a:t>
            </a:r>
            <a:r>
              <a:rPr lang="hu-HU" sz="2000" dirty="0">
                <a:solidFill>
                  <a:srgbClr val="000000"/>
                </a:solidFill>
              </a:rPr>
              <a:t> majd a következő oldalra, ahol az alábbi sorokat kell bejelölni/kipipálni, és utána az elfogadás gombra (kék) kattintani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83D9B3-BE0F-1344-8334-D4100B34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12" name="Balra nyíl 5">
            <a:extLst>
              <a:ext uri="{FF2B5EF4-FFF2-40B4-BE49-F238E27FC236}">
                <a16:creationId xmlns:a16="http://schemas.microsoft.com/office/drawing/2014/main" id="{2DAF36D2-5252-20E8-0912-71363EBE1F09}"/>
              </a:ext>
            </a:extLst>
          </p:cNvPr>
          <p:cNvSpPr/>
          <p:nvPr/>
        </p:nvSpPr>
        <p:spPr>
          <a:xfrm>
            <a:off x="5484599" y="4052423"/>
            <a:ext cx="786805" cy="3888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Jobbra nyíl 9">
            <a:extLst>
              <a:ext uri="{FF2B5EF4-FFF2-40B4-BE49-F238E27FC236}">
                <a16:creationId xmlns:a16="http://schemas.microsoft.com/office/drawing/2014/main" id="{7772A2B2-4422-2EB7-CB7F-527C93224A2D}"/>
              </a:ext>
            </a:extLst>
          </p:cNvPr>
          <p:cNvSpPr/>
          <p:nvPr/>
        </p:nvSpPr>
        <p:spPr>
          <a:xfrm>
            <a:off x="3186147" y="3491032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33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Személyes profil készítése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31297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349344" y="1196817"/>
            <a:ext cx="4687075" cy="4393099"/>
          </a:xfrm>
        </p:spPr>
        <p:txBody>
          <a:bodyPr lIns="0" tIns="0" rIns="0" bIns="0"/>
          <a:lstStyle/>
          <a:p>
            <a:r>
              <a:rPr lang="hu-HU" sz="2400" dirty="0">
                <a:solidFill>
                  <a:srgbClr val="000000"/>
                </a:solidFill>
              </a:rPr>
              <a:t>A cég regisztrálására kattintva a következő felület látható:</a:t>
            </a:r>
          </a:p>
          <a:p>
            <a:r>
              <a:rPr lang="hu-HU" sz="2400" dirty="0">
                <a:solidFill>
                  <a:srgbClr val="000000"/>
                </a:solidFill>
              </a:rPr>
              <a:t>Először egy személyes profil készítése szükséges</a:t>
            </a:r>
          </a:p>
          <a:p>
            <a:r>
              <a:rPr lang="hu-HU" sz="2400" dirty="0">
                <a:solidFill>
                  <a:srgbClr val="000000"/>
                </a:solidFill>
              </a:rPr>
              <a:t>Majd a marketingkommunikációhoz való hozzájárulás után létrehozható a profil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17FFCEC-2E7E-5DF9-035A-BFF6D9C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2D519F6-792A-D848-33DD-AFFE125D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70" y="636942"/>
            <a:ext cx="5435879" cy="5029458"/>
          </a:xfrm>
          <a:prstGeom prst="rect">
            <a:avLst/>
          </a:prstGeom>
        </p:spPr>
      </p:pic>
      <p:sp>
        <p:nvSpPr>
          <p:cNvPr id="9" name="Jobbra nyíl 9">
            <a:extLst>
              <a:ext uri="{FF2B5EF4-FFF2-40B4-BE49-F238E27FC236}">
                <a16:creationId xmlns:a16="http://schemas.microsoft.com/office/drawing/2014/main" id="{428F589F-0B9C-AADD-4FBB-09289E6B6CCE}"/>
              </a:ext>
            </a:extLst>
          </p:cNvPr>
          <p:cNvSpPr/>
          <p:nvPr/>
        </p:nvSpPr>
        <p:spPr>
          <a:xfrm>
            <a:off x="4367214" y="1601847"/>
            <a:ext cx="742130" cy="4286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32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E6AE3AB5-9EDA-230D-011E-3DFE24E4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463" y="842400"/>
            <a:ext cx="7036162" cy="404515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05199" y="648000"/>
            <a:ext cx="10558800" cy="388800"/>
          </a:xfrm>
        </p:spPr>
        <p:txBody>
          <a:bodyPr lIns="0" tIns="0" rIns="0" bIns="0"/>
          <a:lstStyle/>
          <a:p>
            <a:r>
              <a:rPr lang="hu-HU" dirty="0"/>
              <a:t>Kezdőlap</a:t>
            </a:r>
          </a:p>
        </p:txBody>
      </p:sp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>
          <a:xfrm>
            <a:off x="205199" y="259200"/>
            <a:ext cx="10558800" cy="388800"/>
          </a:xfrm>
        </p:spPr>
        <p:txBody>
          <a:bodyPr vert="horz" lIns="0" tIns="0" rIns="0" bIns="0" rtlCol="0">
            <a:noAutofit/>
          </a:bodyPr>
          <a:lstStyle/>
          <a:p>
            <a:r>
              <a:rPr lang="hu-HU" b="1" dirty="0"/>
              <a:t>Kezdő lépések-Új regisztrálóknak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164992" y="1283055"/>
            <a:ext cx="4379299" cy="5086291"/>
          </a:xfrm>
        </p:spPr>
        <p:txBody>
          <a:bodyPr lIns="0" tIns="0" rIns="0" bIns="0"/>
          <a:lstStyle/>
          <a:p>
            <a:r>
              <a:rPr lang="hu-HU" sz="2400" dirty="0">
                <a:solidFill>
                  <a:srgbClr val="000000"/>
                </a:solidFill>
              </a:rPr>
              <a:t>Ha </a:t>
            </a:r>
            <a:r>
              <a:rPr lang="hu-HU" sz="2400" dirty="0">
                <a:solidFill>
                  <a:srgbClr val="FF0000"/>
                </a:solidFill>
              </a:rPr>
              <a:t>Ön már benne van az SAP adatbázisunkban</a:t>
            </a:r>
            <a:r>
              <a:rPr lang="hu-HU" sz="2400" dirty="0">
                <a:solidFill>
                  <a:srgbClr val="000000"/>
                </a:solidFill>
              </a:rPr>
              <a:t>, akkor vegye fel velünk a kapcsolatot, mert az SAP számát mi fogjuk elküldeni Önnek. </a:t>
            </a:r>
          </a:p>
          <a:p>
            <a:endParaRPr lang="hu-HU" sz="2400" dirty="0">
              <a:solidFill>
                <a:srgbClr val="000000"/>
              </a:solidFill>
            </a:endParaRPr>
          </a:p>
          <a:p>
            <a:r>
              <a:rPr lang="hu-HU" sz="2400" dirty="0">
                <a:solidFill>
                  <a:srgbClr val="000000"/>
                </a:solidFill>
              </a:rPr>
              <a:t>Az első mezőbe az SAP szám, a másodikba az irányítószám beírása szükséges, ezután tudjuk ellenőrizni az adatait.</a:t>
            </a:r>
            <a:endParaRPr lang="hu-HU" sz="5400" dirty="0">
              <a:solidFill>
                <a:srgbClr val="000000"/>
              </a:solidFill>
            </a:endParaRPr>
          </a:p>
          <a:p>
            <a:endParaRPr lang="hu-HU" dirty="0"/>
          </a:p>
        </p:txBody>
      </p:sp>
      <p:sp>
        <p:nvSpPr>
          <p:cNvPr id="5" name="Balra nyíl 4"/>
          <p:cNvSpPr/>
          <p:nvPr/>
        </p:nvSpPr>
        <p:spPr>
          <a:xfrm>
            <a:off x="9054793" y="3000318"/>
            <a:ext cx="698807" cy="34990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03058C4-BA59-3D7E-0546-7D1D637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0AA4FC3-C6E8-D03A-4967-53CBD6F5D43C}"/>
              </a:ext>
            </a:extLst>
          </p:cNvPr>
          <p:cNvSpPr txBox="1"/>
          <p:nvPr/>
        </p:nvSpPr>
        <p:spPr>
          <a:xfrm>
            <a:off x="164992" y="968400"/>
            <a:ext cx="5884826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0000"/>
                </a:solidFill>
              </a:rPr>
              <a:t>Ezután a következő kezdőoldalt láthatja: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40B138D-DFCA-007C-CB15-E7FD333F555E}"/>
              </a:ext>
            </a:extLst>
          </p:cNvPr>
          <p:cNvSpPr txBox="1"/>
          <p:nvPr/>
        </p:nvSpPr>
        <p:spPr>
          <a:xfrm>
            <a:off x="7490675" y="3389118"/>
            <a:ext cx="5786053" cy="2277281"/>
          </a:xfrm>
          <a:prstGeom prst="rect">
            <a:avLst/>
          </a:prstGeom>
          <a:noFill/>
        </p:spPr>
        <p:txBody>
          <a:bodyPr wrap="none" lIns="0" tIns="0" rIns="0" bIns="0" numCol="2" rtlCol="0" anchor="ctr">
            <a:noAutofit/>
          </a:bodyPr>
          <a:lstStyle/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 </a:t>
            </a:r>
            <a:r>
              <a:rPr kumimoji="0" lang="hu-HU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Ön először regisztrál a Partner Programra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akkor kattintson a „Cég regisztrálása” gombra</a:t>
            </a:r>
          </a:p>
        </p:txBody>
      </p:sp>
      <p:sp>
        <p:nvSpPr>
          <p:cNvPr id="13" name="Balra nyíl 4">
            <a:extLst>
              <a:ext uri="{FF2B5EF4-FFF2-40B4-BE49-F238E27FC236}">
                <a16:creationId xmlns:a16="http://schemas.microsoft.com/office/drawing/2014/main" id="{A6ABA34D-A01A-F2D3-B405-3F1800B3EC54}"/>
              </a:ext>
            </a:extLst>
          </p:cNvPr>
          <p:cNvSpPr/>
          <p:nvPr/>
        </p:nvSpPr>
        <p:spPr>
          <a:xfrm>
            <a:off x="5484599" y="4352807"/>
            <a:ext cx="698807" cy="34990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980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TEMPLATEVERSION" val="2.0"/>
  <p:tag name="MLLANGUAGE" val="eng"/>
  <p:tag name="SAXCONVERSION" val="2"/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SAXCONVERTE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heme/theme1.xml><?xml version="1.0" encoding="utf-8"?>
<a:theme xmlns:a="http://schemas.openxmlformats.org/drawingml/2006/main" name="Bosch 2022">
  <a:themeElements>
    <a:clrScheme name="Bosch Purpl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9E2896"/>
      </a:accent1>
      <a:accent2>
        <a:srgbClr val="551151"/>
      </a:accent2>
      <a:accent3>
        <a:srgbClr val="9E2896"/>
      </a:accent3>
      <a:accent4>
        <a:srgbClr val="551151"/>
      </a:accent4>
      <a:accent5>
        <a:srgbClr val="9E2896"/>
      </a:accent5>
      <a:accent6>
        <a:srgbClr val="55115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TT/SEA-MKT</OrgInhalt>
      <Wert>TT/SEA-MKT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Belső</OrgInhalt>
      <Wert>Belső</Wert>
      <Platzhalter>False</Platzhalter>
      <DocDatenDialog>True</DocDatenDialog>
      <Label>Notation of confidentiality</Label>
      <FrageVar>False</FrageVar>
      <Prefix/>
      <Suffix/>
      <WegfallVar/>
      <ComboBox>
        <Option>Belső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Kft. 2020. All rights reserved, also regarding any disposal, exploitation, reproduction, editing, distribution, as well as in the event of applications for industrial property rights.</OrgInhalt>
      <Wert>© Robert Bosch Kft. 2020.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2020-06-22</OrgInhalt>
      <Wert>2020-06-22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1045</Words>
  <Application>Microsoft Office PowerPoint</Application>
  <PresentationFormat>Egyéni</PresentationFormat>
  <Paragraphs>126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Bosch Office Sans</vt:lpstr>
      <vt:lpstr>Calibri</vt:lpstr>
      <vt:lpstr>Symbol</vt:lpstr>
      <vt:lpstr>Wingdings</vt:lpstr>
      <vt:lpstr>Bosch 2022</vt:lpstr>
      <vt:lpstr>ÚTMUTATÓ A PARTNER PROGRAM FELÜLETHEZ</vt:lpstr>
      <vt:lpstr>A régi felület megszűnt. A Partner Program kizárólag a WWW.BOSCHFUTES.HU oldalon érhető el.      </vt:lpstr>
      <vt:lpstr>Bejelentkezés/regisztráció</vt:lpstr>
      <vt:lpstr>Regisztráció a SingleKeyID-ra</vt:lpstr>
      <vt:lpstr>Regisztráció a SingleKeyID-ra</vt:lpstr>
      <vt:lpstr>Regisztráció</vt:lpstr>
      <vt:lpstr>Bejelentkezés</vt:lpstr>
      <vt:lpstr>Személyes profil készítése</vt:lpstr>
      <vt:lpstr>Kezdőlap</vt:lpstr>
      <vt:lpstr>Cég regisztrálása</vt:lpstr>
      <vt:lpstr>PowerPoint-bemutató</vt:lpstr>
      <vt:lpstr>Vállalat érvényesítés I.</vt:lpstr>
      <vt:lpstr>Vállalat érvényesítés II.</vt:lpstr>
      <vt:lpstr>PowerPoint-bemutató</vt:lpstr>
      <vt:lpstr>Bejelentkezés/regisztráció</vt:lpstr>
      <vt:lpstr>Regisztráció a SingleKeyID-ra</vt:lpstr>
      <vt:lpstr>Regisztráció a SingleKeyID-ra</vt:lpstr>
      <vt:lpstr>Regisztráció</vt:lpstr>
      <vt:lpstr>Bejelentkezés</vt:lpstr>
      <vt:lpstr>Régi rendszerben létező Partnernek az új felületre való regisztrációja</vt:lpstr>
      <vt:lpstr>Főoldal</vt:lpstr>
      <vt:lpstr>Főoldal – Termékregisztráció (Szolgáltatás fül alatt)</vt:lpstr>
      <vt:lpstr>Főoldal – Pontegyenleg (Szolgáltatás fül alatt) </vt:lpstr>
      <vt:lpstr>Főoldal – Partnershop (Szolgáltatás fül alatt)</vt:lpstr>
      <vt:lpstr>Bolt – Megrendeléseim (Bolt fül alatt)</vt:lpstr>
      <vt:lpstr>Elérhetőség: partnerprogram@hu.bosch.com vagy keresse területi képviselő kollégáinkat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Útmutató a pp 2.0 felülethez</dc:title>
  <dc:creator>FIXED-TERM Koltai Vivien (TT/SEA-MKT)</dc:creator>
  <cp:lastModifiedBy>FIXED-TERM Jakus Luca (HC/SEA-MK)</cp:lastModifiedBy>
  <cp:revision>14</cp:revision>
  <dcterms:created xsi:type="dcterms:W3CDTF">2018-01-19T09:06:36Z</dcterms:created>
  <dcterms:modified xsi:type="dcterms:W3CDTF">2023-07-25T11:58:50Z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