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3" r:id="rId9"/>
    <p:sldId id="264" r:id="rId10"/>
    <p:sldId id="262" r:id="rId11"/>
    <p:sldId id="265" r:id="rId12"/>
  </p:sldIdLst>
  <p:sldSz cx="10969625" cy="6170613"/>
  <p:notesSz cx="6858000" cy="9144000"/>
  <p:custDataLst>
    <p:tags r:id="rId1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75990-57C1-4A05-A126-66B57D714A3E}" v="23" dt="2024-08-05T10:30:25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07.08.2024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9" userDrawn="1">
          <p15:clr>
            <a:srgbClr val="FBAE40"/>
          </p15:clr>
        </p15:guide>
        <p15:guide id="6" orient="horz" pos="34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-1" y="0"/>
            <a:ext cx="10899775" cy="61704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  <p:sp>
        <p:nvSpPr>
          <p:cNvPr id="2" name="Logo">
            <a:extLst>
              <a:ext uri="{FF2B5EF4-FFF2-40B4-BE49-F238E27FC236}">
                <a16:creationId xmlns:a16="http://schemas.microsoft.com/office/drawing/2014/main" id="{F002D116-88B8-2720-FAAC-860765E59F7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2102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68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70" userDrawn="1">
          <p15:clr>
            <a:srgbClr val="FBAE40"/>
          </p15:clr>
        </p15:guide>
        <p15:guide id="2" pos="6566" userDrawn="1">
          <p15:clr>
            <a:srgbClr val="FBAE40"/>
          </p15:clr>
        </p15:guide>
        <p15:guide id="3" orient="horz" pos="2093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34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5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609" userDrawn="1">
          <p15:clr>
            <a:srgbClr val="FBAE40"/>
          </p15:clr>
        </p15:guide>
        <p15:guide id="3" orient="horz" pos="257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-1"/>
            <a:ext cx="10969625" cy="6102967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6" name="Logo">
            <a:extLst>
              <a:ext uri="{FF2B5EF4-FFF2-40B4-BE49-F238E27FC236}">
                <a16:creationId xmlns:a16="http://schemas.microsoft.com/office/drawing/2014/main" id="{0C8D7868-566A-E406-AA76-0F7E438D381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577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8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HC/SRO-L2O | 2024-08-02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© Robert Bosch SRL 2024.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46" r:id="rId11"/>
    <p:sldLayoutId id="2147483744" r:id="rId12"/>
    <p:sldLayoutId id="2147483724" r:id="rId13"/>
    <p:sldLayoutId id="2147483726" r:id="rId14"/>
    <p:sldLayoutId id="2147483727" r:id="rId15"/>
    <p:sldLayoutId id="2147483728" r:id="rId16"/>
    <p:sldLayoutId id="2147483729" r:id="rId17"/>
    <p:sldLayoutId id="2147483745" r:id="rId18"/>
    <p:sldLayoutId id="2147483723" r:id="rId19"/>
    <p:sldLayoutId id="2147483734" r:id="rId20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.eAcademy@ro.bosch.com" TargetMode="External"/><Relationship Id="rId2" Type="http://schemas.openxmlformats.org/officeDocument/2006/relationships/hyperlink" Target="http://www.academia-bosch.ro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89E0-89D9-4425-AE04-BF0311974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Conectarea la Academia Bosch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39839-FCEA-4EC2-AD64-E9A6C38696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o-RO" dirty="0"/>
              <a:t>Din platforma Portalul Partenerilor Bosch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4AD313-987E-8EE7-908F-6F5912EA3D2F}"/>
              </a:ext>
            </a:extLst>
          </p:cNvPr>
          <p:cNvSpPr txBox="1">
            <a:spLocks/>
          </p:cNvSpPr>
          <p:nvPr/>
        </p:nvSpPr>
        <p:spPr>
          <a:xfrm>
            <a:off x="461232" y="910561"/>
            <a:ext cx="7219728" cy="534192"/>
          </a:xfrm>
          <a:prstGeom prst="rect">
            <a:avLst/>
          </a:prstGeom>
        </p:spPr>
        <p:txBody>
          <a:bodyPr/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o-RO" sz="7200" b="1" dirty="0">
                <a:solidFill>
                  <a:schemeClr val="bg1"/>
                </a:solidFill>
              </a:rPr>
              <a:t>Adrese utile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DA100D-3014-68AA-A77C-E83DD2783770}"/>
              </a:ext>
            </a:extLst>
          </p:cNvPr>
          <p:cNvSpPr txBox="1"/>
          <p:nvPr/>
        </p:nvSpPr>
        <p:spPr>
          <a:xfrm>
            <a:off x="315464" y="2099644"/>
            <a:ext cx="10338696" cy="4168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Link-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access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pentru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portalul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Bosch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eAcademy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007B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www.academia-bosch.ro</a:t>
            </a:r>
            <a:endParaRPr lang="ro-RO" b="1" dirty="0">
              <a:solidFill>
                <a:srgbClr val="007BC0"/>
              </a:solidFill>
              <a:latin typeface="+mn-lt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ro-RO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Adresa de </a:t>
            </a:r>
            <a:r>
              <a:rPr lang="ro-RO" dirty="0">
                <a:solidFill>
                  <a:srgbClr val="000000"/>
                </a:solidFill>
                <a:latin typeface="+mn-lt"/>
              </a:rPr>
              <a:t>e-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mail</a:t>
            </a:r>
            <a:r>
              <a:rPr lang="ro-RO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pentru</a:t>
            </a:r>
            <a:r>
              <a:rPr lang="ro-RO" dirty="0">
                <a:solidFill>
                  <a:srgbClr val="000000"/>
                </a:solidFill>
                <a:latin typeface="+mn-lt"/>
              </a:rPr>
              <a:t> suport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eAcademy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7B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training.eAcademy@ro.bosch.com</a:t>
            </a:r>
            <a:endParaRPr lang="ro-RO" b="1" dirty="0">
              <a:solidFill>
                <a:srgbClr val="007BC0"/>
              </a:solidFill>
              <a:latin typeface="+mn-lt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7BC0"/>
              </a:solidFill>
              <a:latin typeface="+mn-lt"/>
            </a:endParaRPr>
          </a:p>
          <a:p>
            <a:pPr marR="0" lvl="0" algn="l" defTabSz="914333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0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17A478-69F8-0808-4A58-C161872F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PASUL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8C0360-2A52-B41B-2058-843A0E3C3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788" y="258763"/>
            <a:ext cx="10558462" cy="388937"/>
          </a:xfrm>
        </p:spPr>
        <p:txBody>
          <a:bodyPr/>
          <a:lstStyle/>
          <a:p>
            <a:r>
              <a:rPr lang="ro-RO" dirty="0"/>
              <a:t>Conectarea la Academia Bosch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2D4BE-53CA-118D-1342-60383C56A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/>
          <a:stretch/>
        </p:blipFill>
        <p:spPr>
          <a:xfrm>
            <a:off x="5390984" y="1061356"/>
            <a:ext cx="5372266" cy="43803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1336D7-6547-9585-BA94-E7B12F5D3F2E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692434" y="4792225"/>
            <a:ext cx="30695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428D43-E1EE-F0F0-3C72-1A7ACF6E9CF4}"/>
              </a:ext>
            </a:extLst>
          </p:cNvPr>
          <p:cNvSpPr/>
          <p:nvPr/>
        </p:nvSpPr>
        <p:spPr>
          <a:xfrm>
            <a:off x="6762016" y="4208061"/>
            <a:ext cx="1271451" cy="1168327"/>
          </a:xfrm>
          <a:prstGeom prst="roundRect">
            <a:avLst/>
          </a:prstGeom>
          <a:noFill/>
          <a:ln w="95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2723BC-F3D1-F12F-05FF-1362BD7C2600}"/>
              </a:ext>
            </a:extLst>
          </p:cNvPr>
          <p:cNvSpPr/>
          <p:nvPr/>
        </p:nvSpPr>
        <p:spPr>
          <a:xfrm>
            <a:off x="479684" y="3840479"/>
            <a:ext cx="3548167" cy="13075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0C1973-EF1D-D925-F569-9B2A83245F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4708" y="4047719"/>
            <a:ext cx="3383143" cy="893111"/>
          </a:xfrm>
        </p:spPr>
        <p:txBody>
          <a:bodyPr/>
          <a:lstStyle/>
          <a:p>
            <a:pPr marL="0" indent="0">
              <a:buNone/>
            </a:pPr>
            <a:r>
              <a:rPr lang="ro-RO" sz="1600" b="1" dirty="0"/>
              <a:t>Dați clic pe caseta </a:t>
            </a:r>
            <a:r>
              <a:rPr lang="ro-RO" sz="1600" b="1" dirty="0">
                <a:solidFill>
                  <a:srgbClr val="007BC0"/>
                </a:solidFill>
              </a:rPr>
              <a:t>Școlarizări</a:t>
            </a:r>
            <a:r>
              <a:rPr lang="ro-RO" sz="1600" b="1" dirty="0"/>
              <a:t> </a:t>
            </a:r>
          </a:p>
          <a:p>
            <a:pPr marL="0" indent="0">
              <a:buNone/>
            </a:pPr>
            <a:r>
              <a:rPr lang="ro-RO" sz="1600" b="1" dirty="0"/>
              <a:t>de pe pagina de start a platformei </a:t>
            </a:r>
          </a:p>
          <a:p>
            <a:pPr marL="0" indent="0">
              <a:buNone/>
            </a:pPr>
            <a:r>
              <a:rPr lang="ro-RO" sz="1600" b="1" dirty="0"/>
              <a:t>Programul Partenerilor Bosch</a:t>
            </a:r>
            <a:r>
              <a:rPr lang="en-US" sz="1600" b="1" dirty="0"/>
              <a:t>.</a:t>
            </a:r>
            <a:endParaRPr lang="ro-RO" sz="1600" b="1" dirty="0"/>
          </a:p>
        </p:txBody>
      </p:sp>
    </p:spTree>
    <p:extLst>
      <p:ext uri="{BB962C8B-B14F-4D97-AF65-F5344CB8AC3E}">
        <p14:creationId xmlns:p14="http://schemas.microsoft.com/office/powerpoint/2010/main" val="356209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7F581-B7A5-3B49-D74D-983F9F428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A15B1-2335-DD16-1445-75584921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8B4F90F-6768-E80F-88ED-0FBAE16C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8" y="647700"/>
            <a:ext cx="10558462" cy="388938"/>
          </a:xfrm>
        </p:spPr>
        <p:txBody>
          <a:bodyPr/>
          <a:lstStyle/>
          <a:p>
            <a:r>
              <a:rPr lang="ro-RO" dirty="0"/>
              <a:t>PASUL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55576-B5E1-D4E6-F9AF-7DC72A73F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" b="721"/>
          <a:stretch/>
        </p:blipFill>
        <p:spPr>
          <a:xfrm>
            <a:off x="5064414" y="1246911"/>
            <a:ext cx="5416732" cy="4209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3162F1-BE6D-5712-CD8E-6CFAC465B4BB}"/>
              </a:ext>
            </a:extLst>
          </p:cNvPr>
          <p:cNvSpPr/>
          <p:nvPr/>
        </p:nvSpPr>
        <p:spPr>
          <a:xfrm>
            <a:off x="488479" y="4125433"/>
            <a:ext cx="2882537" cy="1142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3E74B-3C46-EF44-895A-25BD8428ED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590" y="4305650"/>
            <a:ext cx="2999555" cy="962782"/>
          </a:xfrm>
          <a:noFill/>
        </p:spPr>
        <p:txBody>
          <a:bodyPr/>
          <a:lstStyle/>
          <a:p>
            <a:pPr marL="0" indent="0">
              <a:buNone/>
            </a:pPr>
            <a:r>
              <a:rPr lang="ro-RO" sz="1600" b="1" dirty="0">
                <a:latin typeface="Bosch Office Sans" pitchFamily="2" charset="0"/>
              </a:rPr>
              <a:t>Ulterior se va deschide o</a:t>
            </a:r>
            <a:r>
              <a:rPr lang="en-US" sz="1600" b="1" dirty="0">
                <a:latin typeface="Bosch Office Sans" pitchFamily="2" charset="0"/>
              </a:rPr>
              <a:t> </a:t>
            </a:r>
            <a:r>
              <a:rPr lang="ro-RO" sz="1600" b="1" dirty="0">
                <a:latin typeface="Bosch Office Sans" pitchFamily="2" charset="0"/>
              </a:rPr>
              <a:t>fereastră în partea dreaptă; apăsați pe </a:t>
            </a:r>
            <a:r>
              <a:rPr lang="ro-RO" sz="1600" b="1" dirty="0">
                <a:solidFill>
                  <a:srgbClr val="007BC0"/>
                </a:solidFill>
                <a:latin typeface="Bosch Office Sans" pitchFamily="2" charset="0"/>
              </a:rPr>
              <a:t>Deschide acum</a:t>
            </a:r>
            <a:r>
              <a:rPr lang="ro-RO" sz="1600" b="1" dirty="0">
                <a:latin typeface="Bosch Office Sans" pitchFamily="2" charset="0"/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10D9F8-A7A5-A0AB-E044-2A4C08B21E95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371016" y="4005943"/>
            <a:ext cx="4127064" cy="690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5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178-33D2-58FC-7D43-1E274030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PASUL 3.1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64307-4629-25A3-8D3C-5E8CB9641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B77BC-6BE9-941F-9EA8-21FE13C3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F9F8061-88FF-7457-22CA-279F3FF2138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13299" b="7816"/>
          <a:stretch/>
        </p:blipFill>
        <p:spPr>
          <a:xfrm>
            <a:off x="4491634" y="1924594"/>
            <a:ext cx="6272366" cy="347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D33006-E8F8-B1A7-9599-15E89C47AB0D}"/>
              </a:ext>
            </a:extLst>
          </p:cNvPr>
          <p:cNvSpPr/>
          <p:nvPr/>
        </p:nvSpPr>
        <p:spPr>
          <a:xfrm>
            <a:off x="469811" y="2762287"/>
            <a:ext cx="3670114" cy="12730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o-RO" dirty="0">
              <a:latin typeface="Bosch Office Sans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DEAB79-52F3-63AB-B27F-F2D3B003BCB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139925" y="3398833"/>
            <a:ext cx="2193434" cy="636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44CE75-6249-7504-DA92-B5065038383A}"/>
              </a:ext>
            </a:extLst>
          </p:cNvPr>
          <p:cNvSpPr txBox="1"/>
          <p:nvPr/>
        </p:nvSpPr>
        <p:spPr>
          <a:xfrm>
            <a:off x="535881" y="2872450"/>
            <a:ext cx="350928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latin typeface="Bosch Office Sans" pitchFamily="2" charset="0"/>
              </a:rPr>
              <a:t>Veți fi redirecționat către pagina de conectare la platforma Academiei Bosch. Vă rugăm să dați clic pe a doua casetă. </a:t>
            </a:r>
          </a:p>
          <a:p>
            <a:endParaRPr lang="ro-RO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EF312A-48EA-3C0F-02CE-A782C10A37B8}"/>
              </a:ext>
            </a:extLst>
          </p:cNvPr>
          <p:cNvSpPr/>
          <p:nvPr/>
        </p:nvSpPr>
        <p:spPr>
          <a:xfrm>
            <a:off x="469811" y="4203538"/>
            <a:ext cx="3670114" cy="10802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11539-8431-9109-0EBB-331343A1F5A6}"/>
              </a:ext>
            </a:extLst>
          </p:cNvPr>
          <p:cNvSpPr txBox="1"/>
          <p:nvPr/>
        </p:nvSpPr>
        <p:spPr>
          <a:xfrm>
            <a:off x="535881" y="4300150"/>
            <a:ext cx="3670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Ulteorior, se va deschide o fereastră mai jos; </a:t>
            </a:r>
            <a:r>
              <a:rPr lang="ro-RO" sz="1600" b="1" dirty="0"/>
              <a:t>apăsați</a:t>
            </a:r>
            <a:r>
              <a:rPr lang="it-IT" sz="1600" b="1" dirty="0"/>
              <a:t> pe </a:t>
            </a:r>
            <a:r>
              <a:rPr lang="it-IT" sz="1600" b="1" dirty="0">
                <a:solidFill>
                  <a:srgbClr val="007BC0"/>
                </a:solidFill>
              </a:rPr>
              <a:t>Accesați profilul</a:t>
            </a:r>
            <a:r>
              <a:rPr lang="ro-RO" sz="1600" b="1" dirty="0"/>
              <a:t>, </a:t>
            </a:r>
            <a:r>
              <a:rPr lang="it-IT" sz="1600" b="1" dirty="0"/>
              <a:t>apoi pe </a:t>
            </a:r>
            <a:r>
              <a:rPr lang="it-IT" sz="1600" b="1" dirty="0">
                <a:solidFill>
                  <a:srgbClr val="007BC0"/>
                </a:solidFill>
              </a:rPr>
              <a:t>Editează</a:t>
            </a:r>
            <a:r>
              <a:rPr lang="it-IT" sz="1600" b="1" dirty="0"/>
              <a:t>.</a:t>
            </a:r>
            <a:endParaRPr lang="ro-RO" sz="1600" b="1" dirty="0"/>
          </a:p>
        </p:txBody>
      </p:sp>
    </p:spTree>
    <p:extLst>
      <p:ext uri="{BB962C8B-B14F-4D97-AF65-F5344CB8AC3E}">
        <p14:creationId xmlns:p14="http://schemas.microsoft.com/office/powerpoint/2010/main" val="310804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3906-E9A9-F922-E5B7-871F491E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PASUL </a:t>
            </a:r>
            <a:r>
              <a:rPr lang="ro-RO" dirty="0"/>
              <a:t>3.2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7C83B-2A9B-3433-2DD8-7B0B8B422B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E5877-2597-59B0-84F0-22800939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A29BAFD-A9FF-2465-AAF6-F38F156BA9B8}"/>
              </a:ext>
            </a:extLst>
          </p:cNvPr>
          <p:cNvSpPr txBox="1">
            <a:spLocks/>
          </p:cNvSpPr>
          <p:nvPr/>
        </p:nvSpPr>
        <p:spPr>
          <a:xfrm>
            <a:off x="205200" y="1284343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dirty="0"/>
              <a:t>Dacă v-ați autentificat cu succes, se va afișa fereastra pop-</a:t>
            </a:r>
            <a:r>
              <a:rPr lang="ro-RO" dirty="0" err="1"/>
              <a:t>up</a:t>
            </a:r>
            <a:r>
              <a:rPr lang="ro-RO" dirty="0"/>
              <a:t> din imaginea de mai jos. Astfel, vă rugăm să apăsați pe butonul </a:t>
            </a:r>
            <a:r>
              <a:rPr lang="en-US" b="1" dirty="0">
                <a:solidFill>
                  <a:srgbClr val="007BC0"/>
                </a:solidFill>
              </a:rPr>
              <a:t>Gener</a:t>
            </a:r>
            <a:r>
              <a:rPr lang="ro-RO" b="1" dirty="0">
                <a:solidFill>
                  <a:srgbClr val="007BC0"/>
                </a:solidFill>
              </a:rPr>
              <a:t>are</a:t>
            </a:r>
            <a:r>
              <a:rPr lang="en-US" b="1" dirty="0">
                <a:solidFill>
                  <a:srgbClr val="007BC0"/>
                </a:solidFill>
              </a:rPr>
              <a:t> utilizator</a:t>
            </a:r>
            <a:r>
              <a:rPr lang="ro-RO" dirty="0">
                <a:solidFill>
                  <a:srgbClr val="9E2896"/>
                </a:solidFill>
              </a:rPr>
              <a:t> </a:t>
            </a:r>
            <a:r>
              <a:rPr lang="ro-RO" dirty="0"/>
              <a:t>pentru a continua. </a:t>
            </a:r>
          </a:p>
          <a:p>
            <a:pPr fontAlgn="auto">
              <a:spcAft>
                <a:spcPts val="0"/>
              </a:spcAft>
            </a:pPr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6D420-7CCC-473E-A0AA-82E03A4A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0" y="2056718"/>
            <a:ext cx="6030243" cy="3327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32B670-5DC7-168E-10D1-37893B797A84}"/>
              </a:ext>
            </a:extLst>
          </p:cNvPr>
          <p:cNvSpPr/>
          <p:nvPr/>
        </p:nvSpPr>
        <p:spPr>
          <a:xfrm>
            <a:off x="3258526" y="4110446"/>
            <a:ext cx="1034800" cy="211645"/>
          </a:xfrm>
          <a:prstGeom prst="roundRect">
            <a:avLst/>
          </a:prstGeom>
          <a:noFill/>
          <a:ln w="95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A73845-CFF4-A1BE-7174-074C4F3D50DE}"/>
              </a:ext>
            </a:extLst>
          </p:cNvPr>
          <p:cNvCxnSpPr>
            <a:cxnSpLocks/>
          </p:cNvCxnSpPr>
          <p:nvPr/>
        </p:nvCxnSpPr>
        <p:spPr>
          <a:xfrm>
            <a:off x="4035098" y="1863334"/>
            <a:ext cx="258228" cy="2352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8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D584-071B-8D95-3825-5ABDBE86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PASUL </a:t>
            </a:r>
            <a:r>
              <a:rPr lang="ro-RO" dirty="0"/>
              <a:t>3</a:t>
            </a:r>
            <a:r>
              <a:rPr lang="en-US" dirty="0"/>
              <a:t>.</a:t>
            </a:r>
            <a:r>
              <a:rPr lang="ro-RO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788D-4981-FC5B-B061-75175D59E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873E9-AA14-92F8-6D44-5674D22C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052C21-825A-78F8-4ACB-674C3CB82A36}"/>
              </a:ext>
            </a:extLst>
          </p:cNvPr>
          <p:cNvSpPr txBox="1">
            <a:spLocks/>
          </p:cNvSpPr>
          <p:nvPr/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Dup</a:t>
            </a:r>
            <a:r>
              <a:rPr lang="ro-RO" dirty="0"/>
              <a:t>ă ce ați apăsat pe </a:t>
            </a:r>
            <a:r>
              <a:rPr lang="en-US" b="1" dirty="0">
                <a:solidFill>
                  <a:srgbClr val="007BC0"/>
                </a:solidFill>
              </a:rPr>
              <a:t>Gener</a:t>
            </a:r>
            <a:r>
              <a:rPr lang="ro-RO" b="1" dirty="0">
                <a:solidFill>
                  <a:srgbClr val="007BC0"/>
                </a:solidFill>
              </a:rPr>
              <a:t>are</a:t>
            </a:r>
            <a:r>
              <a:rPr lang="en-US" b="1" dirty="0">
                <a:solidFill>
                  <a:srgbClr val="007BC0"/>
                </a:solidFill>
              </a:rPr>
              <a:t> utilizator</a:t>
            </a:r>
            <a:r>
              <a:rPr lang="ro-RO" dirty="0"/>
              <a:t>, următoarele două ferestre pop-</a:t>
            </a:r>
            <a:r>
              <a:rPr lang="ro-RO" dirty="0" err="1"/>
              <a:t>up</a:t>
            </a:r>
            <a:r>
              <a:rPr lang="ro-RO" dirty="0"/>
              <a:t> se vor afișa pe ecranul dumneavoastră. Ulterior, vă rugăm să apăsați pe butonul </a:t>
            </a:r>
            <a:r>
              <a:rPr lang="ro-RO" b="1" dirty="0">
                <a:solidFill>
                  <a:srgbClr val="007BC0"/>
                </a:solidFill>
              </a:rPr>
              <a:t>Aprobă</a:t>
            </a:r>
            <a:r>
              <a:rPr lang="ro-RO" dirty="0">
                <a:solidFill>
                  <a:srgbClr val="9E2896"/>
                </a:solidFill>
              </a:rPr>
              <a:t> </a:t>
            </a:r>
            <a:r>
              <a:rPr lang="ro-RO" dirty="0"/>
              <a:t>pentru a continua. </a:t>
            </a:r>
          </a:p>
          <a:p>
            <a:pPr fontAlgn="auto">
              <a:spcAft>
                <a:spcPts val="0"/>
              </a:spcAft>
            </a:pPr>
            <a:endParaRPr lang="ro-RO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7D42825-BEEA-8B4F-0D88-414121D7BEB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12824"/>
          <a:stretch/>
        </p:blipFill>
        <p:spPr>
          <a:xfrm>
            <a:off x="349345" y="2337629"/>
            <a:ext cx="4941566" cy="3184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835BB7-C3AA-490A-BE3B-B4EF54444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0" t="6449" r="5600"/>
          <a:stretch/>
        </p:blipFill>
        <p:spPr>
          <a:xfrm>
            <a:off x="5484600" y="2337629"/>
            <a:ext cx="4958982" cy="3196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9AC6D1-67A6-1176-7B08-CF4FAC12D3E0}"/>
              </a:ext>
            </a:extLst>
          </p:cNvPr>
          <p:cNvCxnSpPr>
            <a:cxnSpLocks/>
          </p:cNvCxnSpPr>
          <p:nvPr/>
        </p:nvCxnSpPr>
        <p:spPr>
          <a:xfrm>
            <a:off x="6630252" y="1845917"/>
            <a:ext cx="2095635" cy="2465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903627-A155-4B3B-3424-1C8F8EB65AEE}"/>
              </a:ext>
            </a:extLst>
          </p:cNvPr>
          <p:cNvSpPr/>
          <p:nvPr/>
        </p:nvSpPr>
        <p:spPr>
          <a:xfrm>
            <a:off x="8452883" y="4311502"/>
            <a:ext cx="546007" cy="255182"/>
          </a:xfrm>
          <a:prstGeom prst="roundRect">
            <a:avLst/>
          </a:prstGeom>
          <a:noFill/>
          <a:ln w="95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1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7E63-252F-3DC9-64E8-70604D96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PASUL </a:t>
            </a:r>
            <a:r>
              <a:rPr lang="en-US" dirty="0"/>
              <a:t>4</a:t>
            </a: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6EF27-7185-E3AA-B6BE-0F64FBBBCF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 dirty="0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5184F-04E0-07B0-AA04-A7E86B2B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21053-685D-8399-C58F-7DB791484E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200" y="1271039"/>
            <a:ext cx="10558800" cy="4240800"/>
          </a:xfrm>
        </p:spPr>
        <p:txBody>
          <a:bodyPr/>
          <a:lstStyle/>
          <a:p>
            <a:r>
              <a:rPr lang="ro-RO" dirty="0"/>
              <a:t>Veți fi redirecționat/ă în profilul dvs. personal din Academia Bosch. Vă rugăm să completați toate </a:t>
            </a:r>
            <a:r>
              <a:rPr lang="ro-RO" u="sng" dirty="0"/>
              <a:t>datele necesare după indicațiile din câmpuri</a:t>
            </a:r>
            <a:r>
              <a:rPr lang="ro-RO" dirty="0"/>
              <a:t> și să selectați cu acuratețe </a:t>
            </a:r>
            <a:r>
              <a:rPr lang="ro-RO" u="sng" dirty="0"/>
              <a:t>domeniul în care activați</a:t>
            </a:r>
            <a:r>
              <a:rPr lang="ro-RO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F4328-C09A-8794-D749-746D91BC4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" r="2466"/>
          <a:stretch/>
        </p:blipFill>
        <p:spPr>
          <a:xfrm>
            <a:off x="374117" y="2348402"/>
            <a:ext cx="4941566" cy="316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824A3-3D1E-6E79-EDE5-3C655DC0B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8112" b="2722"/>
          <a:stretch/>
        </p:blipFill>
        <p:spPr>
          <a:xfrm>
            <a:off x="5484600" y="2359176"/>
            <a:ext cx="4979145" cy="316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54213F-5ABD-44F1-3579-C25F1F22D324}"/>
              </a:ext>
            </a:extLst>
          </p:cNvPr>
          <p:cNvCxnSpPr>
            <a:cxnSpLocks/>
          </p:cNvCxnSpPr>
          <p:nvPr/>
        </p:nvCxnSpPr>
        <p:spPr>
          <a:xfrm>
            <a:off x="3132814" y="1885741"/>
            <a:ext cx="0" cy="1891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2F1DF9-4B9A-5C17-A533-973200B123CF}"/>
              </a:ext>
            </a:extLst>
          </p:cNvPr>
          <p:cNvCxnSpPr>
            <a:cxnSpLocks/>
          </p:cNvCxnSpPr>
          <p:nvPr/>
        </p:nvCxnSpPr>
        <p:spPr>
          <a:xfrm>
            <a:off x="8152527" y="1903590"/>
            <a:ext cx="0" cy="2365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00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DAD7-0821-D503-3A34-BDA03A91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PASUL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B3DB0-1C8C-0D90-4B03-E32F6B1094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o-RO"/>
              <a:t>Conectarea la Academia Bosch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1679F-175D-ADC1-4E47-E12F746A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1E1050C-5D8E-0341-157B-2B560D5AB7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9345" y="1424600"/>
            <a:ext cx="4295808" cy="2168992"/>
          </a:xfrm>
        </p:spPr>
        <p:txBody>
          <a:bodyPr/>
          <a:lstStyle/>
          <a:p>
            <a:pPr algn="just"/>
            <a:r>
              <a:rPr lang="en-US" dirty="0"/>
              <a:t>Dup</a:t>
            </a:r>
            <a:r>
              <a:rPr lang="ro-RO" dirty="0"/>
              <a:t>ă ce ați reușit să finalizați procesul de auto-înregistrare, veți primi următorul e-mail pe adresa dumneavoastră. Citiți cu atenție conținutul mesajului și asigurați-vă că urmați instrucțiunile.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082BB-8DFB-F78D-3773-4E92CB6C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68" y="1180772"/>
            <a:ext cx="2759587" cy="4038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A843801-F888-E531-C795-D83018E61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"/>
          <a:stretch/>
        </p:blipFill>
        <p:spPr bwMode="auto">
          <a:xfrm>
            <a:off x="7883522" y="1180772"/>
            <a:ext cx="2756094" cy="40389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16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LANGUAGE" val="eng"/>
  <p:tag name="MLTEMPLATEVERSION" val="2.1"/>
  <p:tag name="SAXCONVERSION" val="2"/>
</p:tagLst>
</file>

<file path=ppt/theme/theme1.xml><?xml version="1.0" encoding="utf-8"?>
<a:theme xmlns:a="http://schemas.openxmlformats.org/drawingml/2006/main" name="Bosch 2024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BD6EC1D4-B152-4B75-85DB-48DC16B7ED8A}" vid="{233A9649-CE92-4BEC-B45F-441AA90A90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HC/SRO-L2O</OrgInhalt>
      <Wert>HC/SRO-L2O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SRL 2024. All rights reserved, also regarding any disposal, exploitation, reproduction, editing, distribution, as well as in the event of applications for industrial property rights.</OrgInhalt>
      <Wert>© Robert Bosch SRL 2024.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2024-08-02</OrgInhalt>
      <Wert>2024-08-02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215</TotalTime>
  <Words>294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Bosch Office Sans</vt:lpstr>
      <vt:lpstr>Calibri</vt:lpstr>
      <vt:lpstr>Symbol</vt:lpstr>
      <vt:lpstr>Wingdings</vt:lpstr>
      <vt:lpstr>Bosch 2024</vt:lpstr>
      <vt:lpstr>Conectarea la Academia Bosch</vt:lpstr>
      <vt:lpstr>PowerPoint Presentation</vt:lpstr>
      <vt:lpstr>PASUL 1</vt:lpstr>
      <vt:lpstr>PASUL 2</vt:lpstr>
      <vt:lpstr>PASUL 3.1</vt:lpstr>
      <vt:lpstr>PASUL 3.2</vt:lpstr>
      <vt:lpstr>PASUL 3.3</vt:lpstr>
      <vt:lpstr>PASUL 4</vt:lpstr>
      <vt:lpstr>PASUL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Conectarea la Academia Bosch</dc:title>
  <dc:creator>FIXED-TERM Ciobanu Diana-Gabi (HC/SRO-L2O)</dc:creator>
  <cp:lastModifiedBy>FIXED-TERM Ciobanu Diana-Gabi (HC/SRO-L2O)</cp:lastModifiedBy>
  <cp:revision>2</cp:revision>
  <dcterms:created xsi:type="dcterms:W3CDTF">2024-08-02T12:10:35Z</dcterms:created>
  <dcterms:modified xsi:type="dcterms:W3CDTF">2024-08-07T11:26:33Z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