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62" r:id="rId12"/>
  </p:sldIdLst>
  <p:sldSz cx="10969625" cy="6170613"/>
  <p:notesSz cx="6858000" cy="9144000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716AD-5798-45DE-A12E-8CE536968569}" v="40" dt="2024-08-07T11:12:31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44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07.08.2024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9" userDrawn="1">
          <p15:clr>
            <a:srgbClr val="FBAE40"/>
          </p15:clr>
        </p15:guide>
        <p15:guide id="6" orient="horz" pos="34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-1" y="0"/>
            <a:ext cx="10899775" cy="61704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  <p:sp>
        <p:nvSpPr>
          <p:cNvPr id="2" name="Logo">
            <a:extLst>
              <a:ext uri="{FF2B5EF4-FFF2-40B4-BE49-F238E27FC236}">
                <a16:creationId xmlns:a16="http://schemas.microsoft.com/office/drawing/2014/main" id="{F002D116-88B8-2720-FAAC-860765E59F7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210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68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70" userDrawn="1">
          <p15:clr>
            <a:srgbClr val="FBAE40"/>
          </p15:clr>
        </p15:guide>
        <p15:guide id="2" pos="6566" userDrawn="1">
          <p15:clr>
            <a:srgbClr val="FBAE40"/>
          </p15:clr>
        </p15:guide>
        <p15:guide id="3" orient="horz" pos="2093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34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5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609" userDrawn="1">
          <p15:clr>
            <a:srgbClr val="FBAE40"/>
          </p15:clr>
        </p15:guide>
        <p15:guide id="3" orient="horz" pos="257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-1"/>
            <a:ext cx="10969625" cy="6102967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6" name="Logo">
            <a:extLst>
              <a:ext uri="{FF2B5EF4-FFF2-40B4-BE49-F238E27FC236}">
                <a16:creationId xmlns:a16="http://schemas.microsoft.com/office/drawing/2014/main" id="{0C8D7868-566A-E406-AA76-0F7E438D381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77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8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HC/SRO-L2O | 2024-08-05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Robert Bosch SRL 2024.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46" r:id="rId11"/>
    <p:sldLayoutId id="2147483744" r:id="rId12"/>
    <p:sldLayoutId id="2147483724" r:id="rId13"/>
    <p:sldLayoutId id="2147483726" r:id="rId14"/>
    <p:sldLayoutId id="2147483727" r:id="rId15"/>
    <p:sldLayoutId id="2147483728" r:id="rId16"/>
    <p:sldLayoutId id="2147483729" r:id="rId17"/>
    <p:sldLayoutId id="2147483745" r:id="rId18"/>
    <p:sldLayoutId id="2147483723" r:id="rId19"/>
    <p:sldLayoutId id="2147483734" r:id="rId20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.eAcademy@ro.bosch.com" TargetMode="External"/><Relationship Id="rId2" Type="http://schemas.openxmlformats.org/officeDocument/2006/relationships/hyperlink" Target="http://www.academia-bosch.ro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-bosch.r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.eAcademy@ro.bosch.c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9E0-89D9-4425-AE04-BF0311974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Conectarea</a:t>
            </a:r>
            <a:r>
              <a:rPr lang="en-US" dirty="0"/>
              <a:t> la Academia Bosch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9839-FCEA-4EC2-AD64-E9A6C38696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membrii</a:t>
            </a:r>
            <a:r>
              <a:rPr lang="en-US" dirty="0"/>
              <a:t> </a:t>
            </a:r>
            <a:r>
              <a:rPr lang="en-US" dirty="0" err="1"/>
              <a:t>actuali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viitori</a:t>
            </a:r>
            <a:r>
              <a:rPr lang="en-US" dirty="0"/>
              <a:t> ai </a:t>
            </a:r>
            <a:r>
              <a:rPr lang="en-US" dirty="0" err="1"/>
              <a:t>Programului</a:t>
            </a:r>
            <a:r>
              <a:rPr lang="en-US" dirty="0"/>
              <a:t> </a:t>
            </a:r>
            <a:r>
              <a:rPr lang="en-US" dirty="0" err="1"/>
              <a:t>Partenerilor</a:t>
            </a:r>
            <a:r>
              <a:rPr lang="en-US" dirty="0"/>
              <a:t> Bosch </a:t>
            </a:r>
          </a:p>
        </p:txBody>
      </p:sp>
    </p:spTree>
    <p:extLst>
      <p:ext uri="{BB962C8B-B14F-4D97-AF65-F5344CB8AC3E}">
        <p14:creationId xmlns:p14="http://schemas.microsoft.com/office/powerpoint/2010/main" val="285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C059B0-BC6F-8A2E-FC5B-733F55AD1F97}"/>
              </a:ext>
            </a:extLst>
          </p:cNvPr>
          <p:cNvSpPr txBox="1">
            <a:spLocks/>
          </p:cNvSpPr>
          <p:nvPr/>
        </p:nvSpPr>
        <p:spPr>
          <a:xfrm>
            <a:off x="461232" y="910561"/>
            <a:ext cx="7219728" cy="534192"/>
          </a:xfrm>
          <a:prstGeom prst="rect">
            <a:avLst/>
          </a:prstGeom>
        </p:spPr>
        <p:txBody>
          <a:bodyPr/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o-RO" sz="7200" b="1" dirty="0">
                <a:solidFill>
                  <a:schemeClr val="bg1"/>
                </a:solidFill>
              </a:rPr>
              <a:t>Adrese utile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09B4E6-EAA0-36F0-F45E-A0FFFB70E5FD}"/>
              </a:ext>
            </a:extLst>
          </p:cNvPr>
          <p:cNvSpPr txBox="1"/>
          <p:nvPr/>
        </p:nvSpPr>
        <p:spPr>
          <a:xfrm>
            <a:off x="315252" y="2596032"/>
            <a:ext cx="10338696" cy="302099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Link-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access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pentru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portalul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Academia Bosch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007B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www.academia-bosch.ro</a:t>
            </a:r>
            <a:endParaRPr lang="ro-RO" b="1" dirty="0">
              <a:solidFill>
                <a:srgbClr val="007BC0"/>
              </a:solidFill>
              <a:latin typeface="+mn-lt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ro-RO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Adresa de </a:t>
            </a:r>
            <a:r>
              <a:rPr lang="ro-RO" dirty="0">
                <a:solidFill>
                  <a:srgbClr val="000000"/>
                </a:solidFill>
                <a:latin typeface="+mn-lt"/>
              </a:rPr>
              <a:t>e-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mail</a:t>
            </a:r>
            <a:r>
              <a:rPr lang="ro-RO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pentru</a:t>
            </a:r>
            <a:r>
              <a:rPr lang="ro-RO" dirty="0">
                <a:solidFill>
                  <a:srgbClr val="000000"/>
                </a:solidFill>
                <a:latin typeface="+mn-lt"/>
              </a:rPr>
              <a:t> suport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Academia Bosch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7B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training.eAcademy@ro.bosch.com</a:t>
            </a:r>
            <a:endParaRPr lang="ro-RO" b="1" dirty="0">
              <a:solidFill>
                <a:srgbClr val="007BC0"/>
              </a:solidFill>
              <a:latin typeface="+mn-lt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BC0"/>
              </a:solidFill>
              <a:latin typeface="+mn-lt"/>
            </a:endParaRPr>
          </a:p>
          <a:p>
            <a:pPr marR="0" lvl="0" algn="l" defTabSz="914333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3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C54AC3-CD51-44CF-9243-885A6F5A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1</a:t>
            </a:r>
            <a:endParaRPr lang="ro-R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A2294-F16D-4304-F4C7-3F6F8D60E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Conectarea</a:t>
            </a:r>
            <a:r>
              <a:rPr lang="en-US" dirty="0"/>
              <a:t> la Academia Bosch</a:t>
            </a:r>
            <a:endParaRPr lang="ro-RO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A39BBDD-64C7-0462-1A2D-072EEEBEA86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3299" b="7816"/>
          <a:stretch/>
        </p:blipFill>
        <p:spPr>
          <a:xfrm>
            <a:off x="4362994" y="1980093"/>
            <a:ext cx="6401006" cy="3542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8D0F54-3E0A-20DB-83B2-A7B10647777A}"/>
              </a:ext>
            </a:extLst>
          </p:cNvPr>
          <p:cNvSpPr/>
          <p:nvPr/>
        </p:nvSpPr>
        <p:spPr>
          <a:xfrm>
            <a:off x="509010" y="3918556"/>
            <a:ext cx="3368038" cy="16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30016-2F42-F27F-94B6-DD9FD15B07DC}"/>
              </a:ext>
            </a:extLst>
          </p:cNvPr>
          <p:cNvSpPr txBox="1"/>
          <p:nvPr/>
        </p:nvSpPr>
        <p:spPr>
          <a:xfrm>
            <a:off x="638549" y="4054378"/>
            <a:ext cx="3108960" cy="1332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en-US" sz="1600" dirty="0"/>
              <a:t>Da</a:t>
            </a:r>
            <a:r>
              <a:rPr lang="ro-RO" sz="1600" dirty="0"/>
              <a:t>ți clic pe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7B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www.academia-bosch.ro</a:t>
            </a:r>
            <a:r>
              <a:rPr lang="en-US" sz="1600" dirty="0">
                <a:latin typeface="+mn-lt"/>
              </a:rPr>
              <a:t>. Ulterior se </a:t>
            </a:r>
            <a:r>
              <a:rPr lang="en-US" sz="1600" dirty="0" err="1">
                <a:latin typeface="+mn-lt"/>
              </a:rPr>
              <a:t>va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deschide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fereastra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afi</a:t>
            </a:r>
            <a:r>
              <a:rPr lang="ro-RO" sz="1600" dirty="0" err="1">
                <a:latin typeface="+mn-lt"/>
              </a:rPr>
              <a:t>șată</a:t>
            </a:r>
            <a:r>
              <a:rPr lang="ro-RO" sz="1600" dirty="0">
                <a:latin typeface="+mn-lt"/>
              </a:rPr>
              <a:t> în imaginea din dreapta.</a:t>
            </a:r>
            <a:r>
              <a:rPr lang="ro-RO" sz="1600" dirty="0"/>
              <a:t> Intrați pe a doua casetă pentru conectare.</a:t>
            </a: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E2E99E-1955-8359-E4D3-80370380FB9D}"/>
              </a:ext>
            </a:extLst>
          </p:cNvPr>
          <p:cNvCxnSpPr>
            <a:cxnSpLocks/>
          </p:cNvCxnSpPr>
          <p:nvPr/>
        </p:nvCxnSpPr>
        <p:spPr>
          <a:xfrm flipV="1">
            <a:off x="3867761" y="4197531"/>
            <a:ext cx="2297908" cy="724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8807-C668-D3D4-AEF9-C704575A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</a:t>
            </a:r>
            <a:r>
              <a:rPr lang="ro-RO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30A2-5317-F0D0-43AC-DCC3E803B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 dirty="0"/>
              <a:t>Conectarea la Academia Bosch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9B944-12C6-5E80-204D-37E0513475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Introduceți adresa dvs. de e-mail și parola pentru </a:t>
            </a:r>
            <a:r>
              <a:rPr lang="ro-RO" b="1" dirty="0" err="1"/>
              <a:t>SingleKey</a:t>
            </a:r>
            <a:r>
              <a:rPr lang="ro-RO" b="1" dirty="0"/>
              <a:t> ID </a:t>
            </a:r>
            <a:r>
              <a:rPr lang="ro-RO" dirty="0"/>
              <a:t>(aceeași ca cea pentru Programul Partenerilor Bosch).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0FAD7-6276-4C75-5963-AE895FDE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6D153-C2B8-549A-3E1A-04F3BA8D1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r="2112"/>
          <a:stretch/>
        </p:blipFill>
        <p:spPr>
          <a:xfrm>
            <a:off x="493490" y="2159036"/>
            <a:ext cx="6856544" cy="3224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530859-4631-D9E4-29C0-418C253C9BA1}"/>
              </a:ext>
            </a:extLst>
          </p:cNvPr>
          <p:cNvSpPr/>
          <p:nvPr/>
        </p:nvSpPr>
        <p:spPr>
          <a:xfrm>
            <a:off x="583474" y="3431177"/>
            <a:ext cx="2246812" cy="322217"/>
          </a:xfrm>
          <a:prstGeom prst="roundRect">
            <a:avLst/>
          </a:prstGeom>
          <a:noFill/>
          <a:ln w="95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5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9BD7-3F69-97F0-9260-D03AD2A7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</a:t>
            </a:r>
            <a:r>
              <a:rPr lang="ro-RO" dirty="0"/>
              <a:t>3</a:t>
            </a:r>
            <a:r>
              <a:rPr lang="en-US" dirty="0"/>
              <a:t>.1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F9439-575F-9EDD-C24B-72FE69B6F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F4711-CE33-01A7-AE93-D2AF2A6931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Dacă v-ați autentificat cu succes, se va afișa fereastra pop-</a:t>
            </a:r>
            <a:r>
              <a:rPr lang="ro-RO" dirty="0" err="1"/>
              <a:t>up</a:t>
            </a:r>
            <a:r>
              <a:rPr lang="ro-RO" dirty="0"/>
              <a:t> din imaginea de mai jos. Astfel, vă rugăm să apăsați pe butonul </a:t>
            </a:r>
            <a:r>
              <a:rPr lang="en-US" b="1" dirty="0">
                <a:solidFill>
                  <a:srgbClr val="007BC0"/>
                </a:solidFill>
              </a:rPr>
              <a:t>Gener</a:t>
            </a:r>
            <a:r>
              <a:rPr lang="ro-RO" b="1" dirty="0">
                <a:solidFill>
                  <a:srgbClr val="007BC0"/>
                </a:solidFill>
              </a:rPr>
              <a:t>are</a:t>
            </a:r>
            <a:r>
              <a:rPr lang="en-US" b="1" dirty="0">
                <a:solidFill>
                  <a:srgbClr val="007BC0"/>
                </a:solidFill>
              </a:rPr>
              <a:t> utilizator</a:t>
            </a:r>
            <a:r>
              <a:rPr lang="ro-RO" dirty="0">
                <a:solidFill>
                  <a:srgbClr val="9E2896"/>
                </a:solidFill>
              </a:rPr>
              <a:t> </a:t>
            </a:r>
            <a:r>
              <a:rPr lang="ro-RO" dirty="0"/>
              <a:t>pentru a continua. </a:t>
            </a:r>
          </a:p>
          <a:p>
            <a:endParaRPr 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0D0BF-76CD-B295-A41B-57B00A52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E8223-3211-D110-CA32-264E9E78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0" y="2056718"/>
            <a:ext cx="6030243" cy="3327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035A2C-E881-091B-CEEF-92C713AD6FE8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4035098" y="1863334"/>
            <a:ext cx="258228" cy="2352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EC5E93-94CD-092E-5A49-E4AD1E99CDC1}"/>
              </a:ext>
            </a:extLst>
          </p:cNvPr>
          <p:cNvSpPr/>
          <p:nvPr/>
        </p:nvSpPr>
        <p:spPr>
          <a:xfrm>
            <a:off x="3258526" y="4110446"/>
            <a:ext cx="1034800" cy="211645"/>
          </a:xfrm>
          <a:prstGeom prst="roundRect">
            <a:avLst/>
          </a:prstGeom>
          <a:noFill/>
          <a:ln w="95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9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6DC4-7B50-B2B2-BDDD-B293EB01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</a:t>
            </a:r>
            <a:r>
              <a:rPr lang="ro-RO" dirty="0"/>
              <a:t>3</a:t>
            </a:r>
            <a:r>
              <a:rPr lang="en-US" dirty="0"/>
              <a:t>.2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3AA41-1B48-478C-6C52-20231BF233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 dirty="0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1801B-D34E-3135-5A61-97483E4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898E02-BC1F-4EC8-4617-38D2CE3688F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12824"/>
          <a:stretch/>
        </p:blipFill>
        <p:spPr>
          <a:xfrm>
            <a:off x="349345" y="2337629"/>
            <a:ext cx="4941566" cy="3184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3604A-DDCA-02F8-B454-0C713A39F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0" t="6449" r="5600"/>
          <a:stretch/>
        </p:blipFill>
        <p:spPr>
          <a:xfrm>
            <a:off x="5484600" y="2337629"/>
            <a:ext cx="4958982" cy="3196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405311-F74D-87FF-C32C-80422DF14596}"/>
              </a:ext>
            </a:extLst>
          </p:cNvPr>
          <p:cNvSpPr txBox="1">
            <a:spLocks/>
          </p:cNvSpPr>
          <p:nvPr/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Dup</a:t>
            </a:r>
            <a:r>
              <a:rPr lang="ro-RO" dirty="0"/>
              <a:t>ă ce ați apăsat pe </a:t>
            </a:r>
            <a:r>
              <a:rPr lang="en-US" b="1" dirty="0">
                <a:solidFill>
                  <a:srgbClr val="007BC0"/>
                </a:solidFill>
              </a:rPr>
              <a:t>Gener</a:t>
            </a:r>
            <a:r>
              <a:rPr lang="ro-RO" b="1" dirty="0">
                <a:solidFill>
                  <a:srgbClr val="007BC0"/>
                </a:solidFill>
              </a:rPr>
              <a:t>are</a:t>
            </a:r>
            <a:r>
              <a:rPr lang="en-US" b="1" dirty="0">
                <a:solidFill>
                  <a:srgbClr val="007BC0"/>
                </a:solidFill>
              </a:rPr>
              <a:t> utilizator</a:t>
            </a:r>
            <a:r>
              <a:rPr lang="ro-RO" dirty="0"/>
              <a:t>, următoarele două ferestre pop-</a:t>
            </a:r>
            <a:r>
              <a:rPr lang="ro-RO" dirty="0" err="1"/>
              <a:t>up</a:t>
            </a:r>
            <a:r>
              <a:rPr lang="ro-RO" dirty="0"/>
              <a:t> se vor afișa pe ecranul dumneavoastră. Ulterior, vă rugăm să apăsați pe butonul </a:t>
            </a:r>
            <a:r>
              <a:rPr lang="ro-RO" b="1" dirty="0">
                <a:solidFill>
                  <a:srgbClr val="007BC0"/>
                </a:solidFill>
              </a:rPr>
              <a:t>Aprobă</a:t>
            </a:r>
            <a:r>
              <a:rPr lang="ro-RO" dirty="0">
                <a:solidFill>
                  <a:srgbClr val="9E2896"/>
                </a:solidFill>
              </a:rPr>
              <a:t> </a:t>
            </a:r>
            <a:r>
              <a:rPr lang="ro-RO" dirty="0"/>
              <a:t>pentru a continua. </a:t>
            </a:r>
          </a:p>
          <a:p>
            <a:pPr fontAlgn="auto">
              <a:spcAft>
                <a:spcPts val="0"/>
              </a:spcAft>
            </a:pPr>
            <a:endParaRPr lang="ro-RO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35CEC1-D804-5A0D-DFDC-C35D2D71BB6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30252" y="1845917"/>
            <a:ext cx="2095635" cy="2465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F8C9CE-7D65-C7F3-1A75-E84B381B7D45}"/>
              </a:ext>
            </a:extLst>
          </p:cNvPr>
          <p:cNvSpPr/>
          <p:nvPr/>
        </p:nvSpPr>
        <p:spPr>
          <a:xfrm>
            <a:off x="8452883" y="4311502"/>
            <a:ext cx="546007" cy="255182"/>
          </a:xfrm>
          <a:prstGeom prst="roundRect">
            <a:avLst/>
          </a:prstGeom>
          <a:noFill/>
          <a:ln w="95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2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26B8-48F7-EE88-D962-3F2559F6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PASUL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320D0-79DC-502D-C3F9-9A5014AEC3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1FDCD-E4A9-9A8D-A0D5-133339A585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/>
              <a:t>Veți fi redirecționat/ă în profilul dvs. personal din Academia Bosch. Vă rugăm să completați toate </a:t>
            </a:r>
            <a:r>
              <a:rPr lang="ro-RO" u="sng" dirty="0"/>
              <a:t>datele necesare după indicațiile din câmpuri</a:t>
            </a:r>
            <a:r>
              <a:rPr lang="ro-RO" dirty="0"/>
              <a:t> și să selectați cu acuratețe </a:t>
            </a:r>
            <a:r>
              <a:rPr lang="ro-RO" u="sng" dirty="0"/>
              <a:t>domeniul în care activați</a:t>
            </a:r>
            <a:r>
              <a:rPr lang="ro-RO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11196-458E-2EDC-8640-11B3C964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301A9-734F-0C86-BE01-AC1450274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" r="2466"/>
          <a:stretch/>
        </p:blipFill>
        <p:spPr>
          <a:xfrm>
            <a:off x="374117" y="2348402"/>
            <a:ext cx="4941566" cy="316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B4822-105A-95F7-2C53-33D544225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8112" b="2722"/>
          <a:stretch/>
        </p:blipFill>
        <p:spPr>
          <a:xfrm>
            <a:off x="5484600" y="2348402"/>
            <a:ext cx="4979145" cy="316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D4A7F3-981E-4A84-C233-6C93D2F741CB}"/>
              </a:ext>
            </a:extLst>
          </p:cNvPr>
          <p:cNvCxnSpPr>
            <a:cxnSpLocks/>
          </p:cNvCxnSpPr>
          <p:nvPr/>
        </p:nvCxnSpPr>
        <p:spPr>
          <a:xfrm>
            <a:off x="8152527" y="1903590"/>
            <a:ext cx="0" cy="2365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892B0A-293B-7D09-67EF-233A92FBF0BB}"/>
              </a:ext>
            </a:extLst>
          </p:cNvPr>
          <p:cNvCxnSpPr>
            <a:cxnSpLocks/>
          </p:cNvCxnSpPr>
          <p:nvPr/>
        </p:nvCxnSpPr>
        <p:spPr>
          <a:xfrm>
            <a:off x="3132814" y="1885741"/>
            <a:ext cx="0" cy="1891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0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2DD8-D611-3DFF-AF94-FD5E1C0C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5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D104A-3B6B-FE70-E32D-11AD24623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48FD8-E409-2ADD-0056-F6F875265A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296000"/>
            <a:ext cx="4339368" cy="2654208"/>
          </a:xfrm>
        </p:spPr>
        <p:txBody>
          <a:bodyPr/>
          <a:lstStyle/>
          <a:p>
            <a:pPr algn="just"/>
            <a:r>
              <a:rPr lang="en-US" dirty="0"/>
              <a:t>Dup</a:t>
            </a:r>
            <a:r>
              <a:rPr lang="ro-RO" dirty="0"/>
              <a:t>ă ce ați reușit să finalizați procesul de auto-înregistrare, veți primi următorul e-mail pe adresa dumneavoastră. Citiți cu atenție conținutul mesajului și asigurați-vă că urmați instrucțiunile.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14EC0-FC03-A1F4-7F6A-8711307B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4E9DD-7392-B951-E394-50EAF873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68" y="1180772"/>
            <a:ext cx="2759587" cy="4038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7D64F62-0727-9881-033E-A6F4E02E6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"/>
          <a:stretch/>
        </p:blipFill>
        <p:spPr bwMode="auto">
          <a:xfrm>
            <a:off x="7883522" y="1180772"/>
            <a:ext cx="2756094" cy="40389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5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EA63-5EE2-E0D8-D17C-2AF2022A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PASUL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FA30-4930-F066-7A76-CA2518D829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9ED48-F504-9CD9-2F26-04385777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B04250-F753-7761-BA0F-CE1EAE2FA52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60077" y="1036800"/>
            <a:ext cx="3103923" cy="4585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202C0-280E-0C6C-E1C1-DBD514102677}"/>
              </a:ext>
            </a:extLst>
          </p:cNvPr>
          <p:cNvSpPr txBox="1"/>
          <p:nvPr/>
        </p:nvSpPr>
        <p:spPr>
          <a:xfrm>
            <a:off x="490818" y="1157397"/>
            <a:ext cx="4993993" cy="733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71A5F-6D39-B2CE-3EBA-78A3BF0F5EDE}"/>
              </a:ext>
            </a:extLst>
          </p:cNvPr>
          <p:cNvSpPr txBox="1"/>
          <p:nvPr/>
        </p:nvSpPr>
        <p:spPr>
          <a:xfrm>
            <a:off x="490607" y="2116867"/>
            <a:ext cx="4993993" cy="733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6BA383-B433-C818-383E-F743EF100304}"/>
              </a:ext>
            </a:extLst>
          </p:cNvPr>
          <p:cNvSpPr/>
          <p:nvPr/>
        </p:nvSpPr>
        <p:spPr>
          <a:xfrm>
            <a:off x="495526" y="3136627"/>
            <a:ext cx="3762965" cy="24387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43DA6-AB26-E25F-30A0-526FC302D895}"/>
              </a:ext>
            </a:extLst>
          </p:cNvPr>
          <p:cNvSpPr txBox="1"/>
          <p:nvPr/>
        </p:nvSpPr>
        <p:spPr>
          <a:xfrm>
            <a:off x="655334" y="3240525"/>
            <a:ext cx="3393975" cy="13953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just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RO" sz="1600" b="1" dirty="0"/>
              <a:t>Notă importantă: </a:t>
            </a:r>
            <a:r>
              <a:rPr lang="ro-RO" sz="1600" dirty="0"/>
              <a:t>Pe baza activității selectate, veți avea acces la cursuri personalizate. La prima autentificare, s-ar putea să nu vedeți conținutul ales. Vă rugăm să vă deconectați și să încercați să vă autentificați din nou după aproximativ 60 de minute pentru a verifica dacă preferințele dumneavoastră s-au actualizat.</a:t>
            </a: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20C12-8089-64BD-79D9-7EBA792E2110}"/>
              </a:ext>
            </a:extLst>
          </p:cNvPr>
          <p:cNvSpPr txBox="1"/>
          <p:nvPr/>
        </p:nvSpPr>
        <p:spPr>
          <a:xfrm>
            <a:off x="630696" y="2197078"/>
            <a:ext cx="4714236" cy="717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fr-FR" sz="1600" dirty="0" err="1"/>
              <a:t>Dacă</a:t>
            </a:r>
            <a:r>
              <a:rPr lang="fr-FR" sz="1600" dirty="0"/>
              <a:t> </a:t>
            </a:r>
            <a:r>
              <a:rPr lang="fr-FR" sz="1600" dirty="0" err="1"/>
              <a:t>aveți</a:t>
            </a:r>
            <a:r>
              <a:rPr lang="fr-FR" sz="1600" dirty="0"/>
              <a:t> </a:t>
            </a:r>
            <a:r>
              <a:rPr lang="fr-FR" sz="1600" dirty="0" err="1"/>
              <a:t>nevoie</a:t>
            </a:r>
            <a:r>
              <a:rPr lang="fr-FR" sz="1600" dirty="0"/>
              <a:t> de </a:t>
            </a:r>
            <a:r>
              <a:rPr lang="fr-FR" sz="1600" dirty="0" err="1"/>
              <a:t>suport</a:t>
            </a:r>
            <a:r>
              <a:rPr lang="fr-FR" sz="1600" dirty="0"/>
              <a:t>, </a:t>
            </a:r>
            <a:r>
              <a:rPr lang="fr-FR" sz="1600" dirty="0" err="1"/>
              <a:t>suntem</a:t>
            </a:r>
            <a:r>
              <a:rPr lang="fr-FR" sz="1600" dirty="0"/>
              <a:t> </a:t>
            </a:r>
            <a:r>
              <a:rPr lang="fr-FR" sz="1600" dirty="0" err="1"/>
              <a:t>disponibili</a:t>
            </a:r>
            <a:r>
              <a:rPr lang="fr-FR" sz="1600" dirty="0"/>
              <a:t> la</a:t>
            </a:r>
            <a:r>
              <a:rPr lang="ro-RO" sz="1600" dirty="0"/>
              <a:t> adresa de mail </a:t>
            </a:r>
            <a:r>
              <a:rPr lang="en-US" sz="1600" dirty="0">
                <a:solidFill>
                  <a:srgbClr val="007B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training.eAcademy@ro.bosch.com</a:t>
            </a:r>
            <a:r>
              <a:rPr lang="en-US" sz="1600" dirty="0">
                <a:latin typeface="+mn-lt"/>
              </a:rPr>
              <a:t>.</a:t>
            </a:r>
            <a:endParaRPr lang="ro-RO" sz="1600" dirty="0">
              <a:latin typeface="+mn-lt"/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687D0-5D43-EB9B-45FE-91D00F8D14FA}"/>
              </a:ext>
            </a:extLst>
          </p:cNvPr>
          <p:cNvSpPr txBox="1"/>
          <p:nvPr/>
        </p:nvSpPr>
        <p:spPr>
          <a:xfrm>
            <a:off x="630696" y="1285437"/>
            <a:ext cx="4714236" cy="605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buNone/>
            </a:pPr>
            <a:r>
              <a:rPr lang="ro-RO" sz="1600" dirty="0"/>
              <a:t>Completați toate câmpurile obligatorii marcate cu </a:t>
            </a:r>
            <a:r>
              <a:rPr lang="ro-RO" sz="1600" b="1" dirty="0"/>
              <a:t>*</a:t>
            </a:r>
            <a:r>
              <a:rPr lang="ro-RO" sz="1600" dirty="0"/>
              <a:t> </a:t>
            </a:r>
          </a:p>
          <a:p>
            <a:pPr marL="0" indent="0">
              <a:buNone/>
            </a:pPr>
            <a:r>
              <a:rPr lang="ro-RO" sz="1600" dirty="0"/>
              <a:t>și apăsați pe </a:t>
            </a:r>
            <a:r>
              <a:rPr lang="ro-RO" sz="1600" b="1" dirty="0">
                <a:solidFill>
                  <a:srgbClr val="007BC0"/>
                </a:solidFill>
              </a:rPr>
              <a:t>Salvare</a:t>
            </a:r>
            <a:r>
              <a:rPr lang="ro-RO" sz="1600" dirty="0"/>
              <a:t>.</a:t>
            </a: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FAD957-3BE7-E706-2427-4161ACA9A2A5}"/>
              </a:ext>
            </a:extLst>
          </p:cNvPr>
          <p:cNvCxnSpPr>
            <a:cxnSpLocks/>
          </p:cNvCxnSpPr>
          <p:nvPr/>
        </p:nvCxnSpPr>
        <p:spPr>
          <a:xfrm>
            <a:off x="5484811" y="1524260"/>
            <a:ext cx="2858000" cy="487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719556-428C-9FC8-EB89-C83661D30C89}"/>
              </a:ext>
            </a:extLst>
          </p:cNvPr>
          <p:cNvCxnSpPr>
            <a:cxnSpLocks/>
          </p:cNvCxnSpPr>
          <p:nvPr/>
        </p:nvCxnSpPr>
        <p:spPr>
          <a:xfrm>
            <a:off x="5473035" y="1510067"/>
            <a:ext cx="2326710" cy="3880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A3FADC-21F5-0433-0C6A-1CABD25B8FB3}"/>
              </a:ext>
            </a:extLst>
          </p:cNvPr>
          <p:cNvSpPr/>
          <p:nvPr/>
        </p:nvSpPr>
        <p:spPr>
          <a:xfrm>
            <a:off x="7799745" y="5390606"/>
            <a:ext cx="461605" cy="15936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ED0007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FBE203-10B0-F2FA-5765-CC9152162E12}"/>
              </a:ext>
            </a:extLst>
          </p:cNvPr>
          <p:cNvSpPr/>
          <p:nvPr/>
        </p:nvSpPr>
        <p:spPr>
          <a:xfrm>
            <a:off x="8369306" y="2015624"/>
            <a:ext cx="79513" cy="71089"/>
          </a:xfrm>
          <a:prstGeom prst="ellipse">
            <a:avLst/>
          </a:prstGeom>
          <a:noFill/>
          <a:ln w="9525" cap="flat" cmpd="sng" algn="ctr">
            <a:solidFill>
              <a:srgbClr val="007BC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11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LANGUAGE" val="eng"/>
  <p:tag name="MLTEMPLATEVERSION" val="2.1"/>
  <p:tag name="SAXCONVERSION" val="2"/>
</p:tagLst>
</file>

<file path=ppt/theme/theme1.xml><?xml version="1.0" encoding="utf-8"?>
<a:theme xmlns:a="http://schemas.openxmlformats.org/drawingml/2006/main" name="Bosch 2024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BD6EC1D4-B152-4B75-85DB-48DC16B7ED8A}" vid="{233A9649-CE92-4BEC-B45F-441AA90A90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HC/SRO-L2O</OrgInhalt>
      <Wert>HC/SRO-L2O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SRL 2024. All rights reserved, also regarding any disposal, exploitation, reproduction, editing, distribution, as well as in the event of applications for industrial property rights.</OrgInhalt>
      <Wert>© Robert Bosch SRL 2024.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2024-08-05</OrgInhalt>
      <Wert>2024-08-05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148</TotalTime>
  <Words>365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Bosch Office Sans</vt:lpstr>
      <vt:lpstr>Calibri</vt:lpstr>
      <vt:lpstr>Symbol</vt:lpstr>
      <vt:lpstr>Wingdings</vt:lpstr>
      <vt:lpstr>Bosch 2024</vt:lpstr>
      <vt:lpstr>Conectarea la Academia Bosch</vt:lpstr>
      <vt:lpstr>PowerPoint Presentation</vt:lpstr>
      <vt:lpstr>PASUL 1</vt:lpstr>
      <vt:lpstr>PASUL 2</vt:lpstr>
      <vt:lpstr>PASUL 3.1</vt:lpstr>
      <vt:lpstr>PASUL 3.2</vt:lpstr>
      <vt:lpstr>PASUL 4</vt:lpstr>
      <vt:lpstr>PASUL 5</vt:lpstr>
      <vt:lpstr>PASUL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Conectarea la Academia Bosch</dc:title>
  <dc:creator>FIXED-TERM Ciobanu Diana-Gabi (HC/SRO-L2O)</dc:creator>
  <cp:lastModifiedBy>FIXED-TERM Ciobanu Diana-Gabi (HC/SRO-L2O)</cp:lastModifiedBy>
  <cp:revision>2</cp:revision>
  <dcterms:created xsi:type="dcterms:W3CDTF">2024-08-05T09:43:45Z</dcterms:created>
  <dcterms:modified xsi:type="dcterms:W3CDTF">2024-08-07T11:25:53Z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